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263" r:id="rId6"/>
    <p:sldId id="262" r:id="rId7"/>
    <p:sldId id="261" r:id="rId8"/>
    <p:sldId id="258" r:id="rId9"/>
    <p:sldId id="272" r:id="rId10"/>
    <p:sldId id="276" r:id="rId11"/>
    <p:sldId id="277" r:id="rId12"/>
    <p:sldId id="273" r:id="rId13"/>
    <p:sldId id="274" r:id="rId14"/>
    <p:sldId id="275" r:id="rId15"/>
    <p:sldId id="271" r:id="rId16"/>
    <p:sldId id="270" r:id="rId17"/>
    <p:sldId id="269"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0AF82D5-638A-42C0-A104-7FFFA71A7CD1}" type="datetimeFigureOut">
              <a:rPr lang="en-US" smtClean="0"/>
              <a:t>7/26/2022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01C192F-062E-494F-A4CC-1DC66E2F80BB}" type="slidenum">
              <a:rPr lang="en-US" smtClean="0"/>
              <a:t>‹#›</a:t>
            </a:fld>
            <a:endParaRPr lang="en-US"/>
          </a:p>
        </p:txBody>
      </p:sp>
    </p:spTree>
    <p:extLst>
      <p:ext uri="{BB962C8B-B14F-4D97-AF65-F5344CB8AC3E}">
        <p14:creationId xmlns:p14="http://schemas.microsoft.com/office/powerpoint/2010/main" val="986022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AF82D5-638A-42C0-A104-7FFFA71A7CD1}"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C192F-062E-494F-A4CC-1DC66E2F80BB}" type="slidenum">
              <a:rPr lang="en-US" smtClean="0"/>
              <a:t>‹#›</a:t>
            </a:fld>
            <a:endParaRPr lang="en-US"/>
          </a:p>
        </p:txBody>
      </p:sp>
    </p:spTree>
    <p:extLst>
      <p:ext uri="{BB962C8B-B14F-4D97-AF65-F5344CB8AC3E}">
        <p14:creationId xmlns:p14="http://schemas.microsoft.com/office/powerpoint/2010/main" val="104308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AF82D5-638A-42C0-A104-7FFFA71A7CD1}"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C192F-062E-494F-A4CC-1DC66E2F80BB}" type="slidenum">
              <a:rPr lang="en-US" smtClean="0"/>
              <a:t>‹#›</a:t>
            </a:fld>
            <a:endParaRPr lang="en-US"/>
          </a:p>
        </p:txBody>
      </p:sp>
    </p:spTree>
    <p:extLst>
      <p:ext uri="{BB962C8B-B14F-4D97-AF65-F5344CB8AC3E}">
        <p14:creationId xmlns:p14="http://schemas.microsoft.com/office/powerpoint/2010/main" val="707839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0FF1F13-C55C-4691-8A37-9832D9705200}" type="datetimeFigureOut">
              <a:rPr lang="en-US" smtClean="0"/>
              <a:pPr/>
              <a:t>7/26/2022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4FD894C-C109-4750-8BA6-58B537480C31}" type="slidenum">
              <a:rPr lang="en-US" smtClean="0"/>
              <a:pPr/>
              <a:t>‹#›</a:t>
            </a:fld>
            <a:endParaRPr lang="en-US"/>
          </a:p>
        </p:txBody>
      </p:sp>
    </p:spTree>
    <p:extLst>
      <p:ext uri="{BB962C8B-B14F-4D97-AF65-F5344CB8AC3E}">
        <p14:creationId xmlns:p14="http://schemas.microsoft.com/office/powerpoint/2010/main" val="3587015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FF1F13-C55C-4691-8A37-9832D9705200}" type="datetimeFigureOut">
              <a:rPr lang="en-US" smtClean="0">
                <a:solidFill>
                  <a:prstClr val="black"/>
                </a:solidFill>
              </a:rPr>
              <a:pPr/>
              <a:t>7/26/2022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4FD894C-C109-4750-8BA6-58B537480C31}"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811942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0FF1F13-C55C-4691-8A37-9832D9705200}" type="datetimeFigureOut">
              <a:rPr lang="en-US" smtClean="0">
                <a:solidFill>
                  <a:prstClr val="white"/>
                </a:solidFill>
              </a:rPr>
              <a:pPr/>
              <a:t>7/26/2022</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4FD894C-C109-4750-8BA6-58B537480C31}" type="slidenum">
              <a:rPr lang="en-US" smtClean="0">
                <a:solidFill>
                  <a:prstClr val="white"/>
                </a:solidFill>
              </a:rPr>
              <a:pPr/>
              <a:t>‹#›</a:t>
            </a:fld>
            <a:endParaRPr lang="en-US">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Tree>
    <p:extLst>
      <p:ext uri="{BB962C8B-B14F-4D97-AF65-F5344CB8AC3E}">
        <p14:creationId xmlns:p14="http://schemas.microsoft.com/office/powerpoint/2010/main" val="229358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0FF1F13-C55C-4691-8A37-9832D9705200}" type="datetimeFigureOut">
              <a:rPr lang="en-US" smtClean="0">
                <a:solidFill>
                  <a:prstClr val="white"/>
                </a:solidFill>
              </a:rPr>
              <a:pPr/>
              <a:t>7/26/2022</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94FD894C-C109-4750-8BA6-58B537480C31}"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59665736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0FF1F13-C55C-4691-8A37-9832D9705200}" type="datetimeFigureOut">
              <a:rPr lang="en-US" smtClean="0">
                <a:solidFill>
                  <a:prstClr val="black"/>
                </a:solidFill>
              </a:rPr>
              <a:pPr/>
              <a:t>7/26/2022</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94FD894C-C109-4750-8BA6-58B537480C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8207686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FF1F13-C55C-4691-8A37-9832D9705200}" type="datetimeFigureOut">
              <a:rPr lang="en-US" smtClean="0">
                <a:solidFill>
                  <a:prstClr val="white"/>
                </a:solidFill>
              </a:rPr>
              <a:pPr/>
              <a:t>7/26/2022</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94FD894C-C109-4750-8BA6-58B537480C31}"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0311674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F1F13-C55C-4691-8A37-9832D9705200}" type="datetimeFigureOut">
              <a:rPr lang="en-US" smtClean="0">
                <a:solidFill>
                  <a:prstClr val="black"/>
                </a:solidFill>
              </a:rPr>
              <a:pPr/>
              <a:t>7/26/2022</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94FD894C-C109-4750-8BA6-58B537480C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34728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60FF1F13-C55C-4691-8A37-9832D9705200}" type="datetimeFigureOut">
              <a:rPr lang="en-US" smtClean="0">
                <a:solidFill>
                  <a:prstClr val="black"/>
                </a:solidFill>
              </a:rPr>
              <a:pPr/>
              <a:t>7/26/2022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4FD894C-C109-4750-8BA6-58B537480C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5143728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AF82D5-638A-42C0-A104-7FFFA71A7CD1}"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C192F-062E-494F-A4CC-1DC66E2F80BB}"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571449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0FF1F13-C55C-4691-8A37-9832D9705200}" type="datetimeFigureOut">
              <a:rPr lang="en-US" smtClean="0">
                <a:solidFill>
                  <a:prstClr val="white"/>
                </a:solidFill>
              </a:rPr>
              <a:pPr/>
              <a:t>7/26/2022</a:t>
            </a:fld>
            <a:endParaRPr lang="en-US">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4FD894C-C109-4750-8BA6-58B537480C31}"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Tree>
    <p:extLst>
      <p:ext uri="{BB962C8B-B14F-4D97-AF65-F5344CB8AC3E}">
        <p14:creationId xmlns:p14="http://schemas.microsoft.com/office/powerpoint/2010/main" val="394794818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FF1F13-C55C-4691-8A37-9832D9705200}" type="datetimeFigureOut">
              <a:rPr lang="en-US" smtClean="0">
                <a:solidFill>
                  <a:prstClr val="black"/>
                </a:solidFill>
              </a:rPr>
              <a:pPr/>
              <a:t>7/26/2022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4FD894C-C109-4750-8BA6-58B537480C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82423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FF1F13-C55C-4691-8A37-9832D9705200}" type="datetimeFigureOut">
              <a:rPr lang="en-US" smtClean="0">
                <a:solidFill>
                  <a:prstClr val="black"/>
                </a:solidFill>
              </a:rPr>
              <a:pPr/>
              <a:t>7/26/2022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4FD894C-C109-4750-8BA6-58B537480C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33218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0FF1F13-C55C-4691-8A37-9832D9705200}" type="datetimeFigureOut">
              <a:rPr lang="en-US" smtClean="0"/>
              <a:pPr/>
              <a:t>7/26/2022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4FD894C-C109-4750-8BA6-58B537480C31}" type="slidenum">
              <a:rPr lang="en-US" smtClean="0"/>
              <a:pPr/>
              <a:t>‹#›</a:t>
            </a:fld>
            <a:endParaRPr lang="en-US"/>
          </a:p>
        </p:txBody>
      </p:sp>
    </p:spTree>
    <p:extLst>
      <p:ext uri="{BB962C8B-B14F-4D97-AF65-F5344CB8AC3E}">
        <p14:creationId xmlns:p14="http://schemas.microsoft.com/office/powerpoint/2010/main" val="2348700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FF1F13-C55C-4691-8A37-9832D9705200}" type="datetimeFigureOut">
              <a:rPr lang="en-US" smtClean="0">
                <a:solidFill>
                  <a:prstClr val="black"/>
                </a:solidFill>
              </a:rPr>
              <a:pPr/>
              <a:t>7/26/2022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4FD894C-C109-4750-8BA6-58B537480C31}"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072022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0FF1F13-C55C-4691-8A37-9832D9705200}" type="datetimeFigureOut">
              <a:rPr lang="en-US" smtClean="0">
                <a:solidFill>
                  <a:prstClr val="white"/>
                </a:solidFill>
              </a:rPr>
              <a:pPr/>
              <a:t>7/26/2022</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4FD894C-C109-4750-8BA6-58B537480C31}" type="slidenum">
              <a:rPr lang="en-US" smtClean="0">
                <a:solidFill>
                  <a:prstClr val="white"/>
                </a:solidFill>
              </a:rPr>
              <a:pPr/>
              <a:t>‹#›</a:t>
            </a:fld>
            <a:endParaRPr lang="en-US">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Tree>
    <p:extLst>
      <p:ext uri="{BB962C8B-B14F-4D97-AF65-F5344CB8AC3E}">
        <p14:creationId xmlns:p14="http://schemas.microsoft.com/office/powerpoint/2010/main" val="286908136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0FF1F13-C55C-4691-8A37-9832D9705200}" type="datetimeFigureOut">
              <a:rPr lang="en-US" smtClean="0">
                <a:solidFill>
                  <a:prstClr val="white"/>
                </a:solidFill>
              </a:rPr>
              <a:pPr/>
              <a:t>7/26/2022</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94FD894C-C109-4750-8BA6-58B537480C31}"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3782200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0FF1F13-C55C-4691-8A37-9832D9705200}" type="datetimeFigureOut">
              <a:rPr lang="en-US" smtClean="0">
                <a:solidFill>
                  <a:prstClr val="black"/>
                </a:solidFill>
              </a:rPr>
              <a:pPr/>
              <a:t>7/26/2022</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94FD894C-C109-4750-8BA6-58B537480C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3116393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FF1F13-C55C-4691-8A37-9832D9705200}" type="datetimeFigureOut">
              <a:rPr lang="en-US" smtClean="0">
                <a:solidFill>
                  <a:prstClr val="white"/>
                </a:solidFill>
              </a:rPr>
              <a:pPr/>
              <a:t>7/26/2022</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94FD894C-C109-4750-8BA6-58B537480C31}"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36634460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F1F13-C55C-4691-8A37-9832D9705200}" type="datetimeFigureOut">
              <a:rPr lang="en-US" smtClean="0">
                <a:solidFill>
                  <a:prstClr val="black"/>
                </a:solidFill>
              </a:rPr>
              <a:pPr/>
              <a:t>7/26/2022</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94FD894C-C109-4750-8BA6-58B537480C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36154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0AF82D5-638A-42C0-A104-7FFFA71A7CD1}"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C192F-062E-494F-A4CC-1DC66E2F80BB}"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352916154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60FF1F13-C55C-4691-8A37-9832D9705200}" type="datetimeFigureOut">
              <a:rPr lang="en-US" smtClean="0">
                <a:solidFill>
                  <a:prstClr val="black"/>
                </a:solidFill>
              </a:rPr>
              <a:pPr/>
              <a:t>7/26/2022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4FD894C-C109-4750-8BA6-58B537480C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4722303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0FF1F13-C55C-4691-8A37-9832D9705200}" type="datetimeFigureOut">
              <a:rPr lang="en-US" smtClean="0">
                <a:solidFill>
                  <a:prstClr val="white"/>
                </a:solidFill>
              </a:rPr>
              <a:pPr/>
              <a:t>7/26/2022</a:t>
            </a:fld>
            <a:endParaRPr lang="en-US">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4FD894C-C109-4750-8BA6-58B537480C31}"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Tree>
    <p:extLst>
      <p:ext uri="{BB962C8B-B14F-4D97-AF65-F5344CB8AC3E}">
        <p14:creationId xmlns:p14="http://schemas.microsoft.com/office/powerpoint/2010/main" val="3797628323"/>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FF1F13-C55C-4691-8A37-9832D9705200}" type="datetimeFigureOut">
              <a:rPr lang="en-US" smtClean="0">
                <a:solidFill>
                  <a:prstClr val="black"/>
                </a:solidFill>
              </a:rPr>
              <a:pPr/>
              <a:t>7/26/2022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4FD894C-C109-4750-8BA6-58B537480C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6488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FF1F13-C55C-4691-8A37-9832D9705200}" type="datetimeFigureOut">
              <a:rPr lang="en-US" smtClean="0">
                <a:solidFill>
                  <a:prstClr val="black"/>
                </a:solidFill>
              </a:rPr>
              <a:pPr/>
              <a:t>7/26/2022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4FD894C-C109-4750-8BA6-58B537480C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63549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0FF1F13-C55C-4691-8A37-9832D9705200}" type="datetimeFigureOut">
              <a:rPr lang="en-US" smtClean="0">
                <a:solidFill>
                  <a:prstClr val="black">
                    <a:tint val="75000"/>
                  </a:prstClr>
                </a:solidFill>
              </a:rPr>
              <a:pPr/>
              <a:t>7/26/2022</a:t>
            </a:fld>
            <a:endParaRPr lang="en-US">
              <a:solidFill>
                <a:prstClr val="black">
                  <a:tint val="75000"/>
                </a:prstClr>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prstClr val="black">
                  <a:tint val="75000"/>
                </a:prst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4FD894C-C109-4750-8BA6-58B537480C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218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FF1F13-C55C-4691-8A37-9832D9705200}" type="datetimeFigureOut">
              <a:rPr lang="en-US" smtClean="0">
                <a:solidFill>
                  <a:prstClr val="black">
                    <a:tint val="75000"/>
                  </a:prstClr>
                </a:solidFill>
              </a:rPr>
              <a:pPr/>
              <a:t>7/26/2022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FD894C-C109-4750-8BA6-58B537480C31}"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8387901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0FF1F13-C55C-4691-8A37-9832D9705200}" type="datetimeFigureOut">
              <a:rPr lang="en-US" smtClean="0">
                <a:solidFill>
                  <a:prstClr val="black">
                    <a:tint val="75000"/>
                  </a:prstClr>
                </a:solidFill>
              </a:rPr>
              <a:pPr/>
              <a:t>7/26/2022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FD894C-C109-4750-8BA6-58B537480C31}" type="slidenum">
              <a:rPr lang="en-US" smtClean="0">
                <a:solidFill>
                  <a:prstClr val="black">
                    <a:tint val="75000"/>
                  </a:prstClr>
                </a:solidFill>
              </a:rPr>
              <a:pPr/>
              <a:t>‹#›</a:t>
            </a:fld>
            <a:endParaRPr lang="en-US">
              <a:solidFill>
                <a:prstClr val="black">
                  <a:tint val="75000"/>
                </a:prstClr>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Tree>
    <p:extLst>
      <p:ext uri="{BB962C8B-B14F-4D97-AF65-F5344CB8AC3E}">
        <p14:creationId xmlns:p14="http://schemas.microsoft.com/office/powerpoint/2010/main" val="96592596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0FF1F13-C55C-4691-8A37-9832D9705200}" type="datetimeFigureOut">
              <a:rPr lang="en-US" smtClean="0">
                <a:solidFill>
                  <a:prstClr val="black">
                    <a:tint val="75000"/>
                  </a:prstClr>
                </a:solidFill>
              </a:rPr>
              <a:pPr/>
              <a:t>7/26/2022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FD894C-C109-4750-8BA6-58B537480C31}"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809734175"/>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0FF1F13-C55C-4691-8A37-9832D9705200}" type="datetimeFigureOut">
              <a:rPr lang="en-US" smtClean="0">
                <a:solidFill>
                  <a:prstClr val="black">
                    <a:tint val="75000"/>
                  </a:prstClr>
                </a:solidFill>
              </a:rPr>
              <a:pPr/>
              <a:t>7/26/2022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4FD894C-C109-4750-8BA6-58B537480C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44029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FF1F13-C55C-4691-8A37-9832D9705200}" type="datetimeFigureOut">
              <a:rPr lang="en-US" smtClean="0">
                <a:solidFill>
                  <a:prstClr val="black">
                    <a:tint val="75000"/>
                  </a:prstClr>
                </a:solidFill>
              </a:rPr>
              <a:pPr/>
              <a:t>7/26/2022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FD894C-C109-4750-8BA6-58B537480C31}"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5704657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0AF82D5-638A-42C0-A104-7FFFA71A7CD1}" type="datetimeFigureOut">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C192F-062E-494F-A4CC-1DC66E2F80BB}"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22975402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F1F13-C55C-4691-8A37-9832D9705200}" type="datetimeFigureOut">
              <a:rPr lang="en-US" smtClean="0">
                <a:solidFill>
                  <a:prstClr val="black">
                    <a:tint val="75000"/>
                  </a:prstClr>
                </a:solidFill>
              </a:rPr>
              <a:pPr/>
              <a:t>7/26/2022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4FD894C-C109-4750-8BA6-58B537480C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9958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60FF1F13-C55C-4691-8A37-9832D9705200}" type="datetimeFigureOut">
              <a:rPr lang="en-US" smtClean="0">
                <a:solidFill>
                  <a:prstClr val="black">
                    <a:tint val="75000"/>
                  </a:prstClr>
                </a:solidFill>
              </a:rPr>
              <a:pPr/>
              <a:t>7/26/2022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FD894C-C109-4750-8BA6-58B537480C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22105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0FF1F13-C55C-4691-8A37-9832D9705200}" type="datetimeFigureOut">
              <a:rPr lang="en-US" smtClean="0">
                <a:solidFill>
                  <a:prstClr val="black">
                    <a:tint val="75000"/>
                  </a:prstClr>
                </a:solidFill>
              </a:rPr>
              <a:pPr/>
              <a:t>7/26/2022</a:t>
            </a:fld>
            <a:endParaRPr lang="en-US">
              <a:solidFill>
                <a:prstClr val="black">
                  <a:tint val="75000"/>
                </a:prstClr>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4FD894C-C109-4750-8BA6-58B537480C31}"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Tree>
    <p:extLst>
      <p:ext uri="{BB962C8B-B14F-4D97-AF65-F5344CB8AC3E}">
        <p14:creationId xmlns:p14="http://schemas.microsoft.com/office/powerpoint/2010/main" val="216367411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FF1F13-C55C-4691-8A37-9832D9705200}" type="datetimeFigureOut">
              <a:rPr lang="en-US" smtClean="0">
                <a:solidFill>
                  <a:prstClr val="black">
                    <a:tint val="75000"/>
                  </a:prstClr>
                </a:solidFill>
              </a:rPr>
              <a:pPr/>
              <a:t>7/26/2022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FD894C-C109-4750-8BA6-58B537480C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1266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FF1F13-C55C-4691-8A37-9832D9705200}" type="datetimeFigureOut">
              <a:rPr lang="en-US" smtClean="0">
                <a:solidFill>
                  <a:prstClr val="black">
                    <a:tint val="75000"/>
                  </a:prstClr>
                </a:solidFill>
              </a:rPr>
              <a:pPr/>
              <a:t>7/26/2022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FD894C-C109-4750-8BA6-58B537480C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878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0FF1F13-C55C-4691-8A37-9832D9705200}" type="datetimeFigureOut">
              <a:rPr lang="en-US" smtClean="0">
                <a:solidFill>
                  <a:prstClr val="black">
                    <a:tint val="75000"/>
                  </a:prstClr>
                </a:solidFill>
              </a:rPr>
              <a:pPr/>
              <a:t>7/26/2022</a:t>
            </a:fld>
            <a:endParaRPr lang="en-US">
              <a:solidFill>
                <a:prstClr val="black">
                  <a:tint val="75000"/>
                </a:prstClr>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prstClr val="black">
                  <a:tint val="75000"/>
                </a:prst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4FD894C-C109-4750-8BA6-58B537480C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5151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FF1F13-C55C-4691-8A37-9832D9705200}" type="datetimeFigureOut">
              <a:rPr lang="en-US" smtClean="0">
                <a:solidFill>
                  <a:prstClr val="black">
                    <a:tint val="75000"/>
                  </a:prstClr>
                </a:solidFill>
              </a:rPr>
              <a:pPr/>
              <a:t>7/26/2022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FD894C-C109-4750-8BA6-58B537480C31}"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0601218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0FF1F13-C55C-4691-8A37-9832D9705200}" type="datetimeFigureOut">
              <a:rPr lang="en-US" smtClean="0">
                <a:solidFill>
                  <a:prstClr val="black">
                    <a:tint val="75000"/>
                  </a:prstClr>
                </a:solidFill>
              </a:rPr>
              <a:pPr/>
              <a:t>7/26/2022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FD894C-C109-4750-8BA6-58B537480C31}" type="slidenum">
              <a:rPr lang="en-US" smtClean="0">
                <a:solidFill>
                  <a:prstClr val="black">
                    <a:tint val="75000"/>
                  </a:prstClr>
                </a:solidFill>
              </a:rPr>
              <a:pPr/>
              <a:t>‹#›</a:t>
            </a:fld>
            <a:endParaRPr lang="en-US">
              <a:solidFill>
                <a:prstClr val="black">
                  <a:tint val="75000"/>
                </a:prstClr>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Tree>
    <p:extLst>
      <p:ext uri="{BB962C8B-B14F-4D97-AF65-F5344CB8AC3E}">
        <p14:creationId xmlns:p14="http://schemas.microsoft.com/office/powerpoint/2010/main" val="3109013720"/>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0FF1F13-C55C-4691-8A37-9832D9705200}" type="datetimeFigureOut">
              <a:rPr lang="en-US" smtClean="0">
                <a:solidFill>
                  <a:prstClr val="black">
                    <a:tint val="75000"/>
                  </a:prstClr>
                </a:solidFill>
              </a:rPr>
              <a:pPr/>
              <a:t>7/26/2022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FD894C-C109-4750-8BA6-58B537480C31}"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349683954"/>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0FF1F13-C55C-4691-8A37-9832D9705200}" type="datetimeFigureOut">
              <a:rPr lang="en-US" smtClean="0">
                <a:solidFill>
                  <a:prstClr val="black">
                    <a:tint val="75000"/>
                  </a:prstClr>
                </a:solidFill>
              </a:rPr>
              <a:pPr/>
              <a:t>7/26/2022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4FD894C-C109-4750-8BA6-58B537480C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6597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0AF82D5-638A-42C0-A104-7FFFA71A7CD1}" type="datetimeFigureOut">
              <a:rPr lang="en-US" smtClean="0"/>
              <a:t>7/26/2022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1C192F-062E-494F-A4CC-1DC66E2F80BB}" type="slidenum">
              <a:rPr lang="en-US" smtClean="0"/>
              <a:t>‹#›</a:t>
            </a:fld>
            <a:endParaRPr lang="en-US"/>
          </a:p>
        </p:txBody>
      </p:sp>
    </p:spTree>
    <p:extLst>
      <p:ext uri="{BB962C8B-B14F-4D97-AF65-F5344CB8AC3E}">
        <p14:creationId xmlns:p14="http://schemas.microsoft.com/office/powerpoint/2010/main" val="54470828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FF1F13-C55C-4691-8A37-9832D9705200}" type="datetimeFigureOut">
              <a:rPr lang="en-US" smtClean="0">
                <a:solidFill>
                  <a:prstClr val="black">
                    <a:tint val="75000"/>
                  </a:prstClr>
                </a:solidFill>
              </a:rPr>
              <a:pPr/>
              <a:t>7/26/2022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FD894C-C109-4750-8BA6-58B537480C31}"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136394716"/>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F1F13-C55C-4691-8A37-9832D9705200}" type="datetimeFigureOut">
              <a:rPr lang="en-US" smtClean="0">
                <a:solidFill>
                  <a:prstClr val="black">
                    <a:tint val="75000"/>
                  </a:prstClr>
                </a:solidFill>
              </a:rPr>
              <a:pPr/>
              <a:t>7/26/2022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4FD894C-C109-4750-8BA6-58B537480C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7983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60FF1F13-C55C-4691-8A37-9832D9705200}" type="datetimeFigureOut">
              <a:rPr lang="en-US" smtClean="0">
                <a:solidFill>
                  <a:prstClr val="black">
                    <a:tint val="75000"/>
                  </a:prstClr>
                </a:solidFill>
              </a:rPr>
              <a:pPr/>
              <a:t>7/26/2022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FD894C-C109-4750-8BA6-58B537480C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61755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0FF1F13-C55C-4691-8A37-9832D9705200}" type="datetimeFigureOut">
              <a:rPr lang="en-US" smtClean="0">
                <a:solidFill>
                  <a:prstClr val="black">
                    <a:tint val="75000"/>
                  </a:prstClr>
                </a:solidFill>
              </a:rPr>
              <a:pPr/>
              <a:t>7/26/2022</a:t>
            </a:fld>
            <a:endParaRPr lang="en-US">
              <a:solidFill>
                <a:prstClr val="black">
                  <a:tint val="75000"/>
                </a:prstClr>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4FD894C-C109-4750-8BA6-58B537480C31}"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Tree>
    <p:extLst>
      <p:ext uri="{BB962C8B-B14F-4D97-AF65-F5344CB8AC3E}">
        <p14:creationId xmlns:p14="http://schemas.microsoft.com/office/powerpoint/2010/main" val="2172689285"/>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FF1F13-C55C-4691-8A37-9832D9705200}" type="datetimeFigureOut">
              <a:rPr lang="en-US" smtClean="0">
                <a:solidFill>
                  <a:prstClr val="black">
                    <a:tint val="75000"/>
                  </a:prstClr>
                </a:solidFill>
              </a:rPr>
              <a:pPr/>
              <a:t>7/26/2022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FD894C-C109-4750-8BA6-58B537480C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876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FF1F13-C55C-4691-8A37-9832D9705200}" type="datetimeFigureOut">
              <a:rPr lang="en-US" smtClean="0">
                <a:solidFill>
                  <a:prstClr val="black">
                    <a:tint val="75000"/>
                  </a:prstClr>
                </a:solidFill>
              </a:rPr>
              <a:pPr/>
              <a:t>7/26/2022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FD894C-C109-4750-8BA6-58B537480C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75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0AF82D5-638A-42C0-A104-7FFFA71A7CD1}" type="datetimeFigureOut">
              <a:rPr lang="en-US" smtClean="0"/>
              <a:t>7/26/2022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1C192F-062E-494F-A4CC-1DC66E2F80BB}"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73032139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F82D5-638A-42C0-A104-7FFFA71A7CD1}" type="datetimeFigureOut">
              <a:rPr lang="en-US" smtClean="0"/>
              <a:t>7/26/2022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1C192F-062E-494F-A4CC-1DC66E2F80BB}" type="slidenum">
              <a:rPr lang="en-US" smtClean="0"/>
              <a:t>‹#›</a:t>
            </a:fld>
            <a:endParaRPr lang="en-US"/>
          </a:p>
        </p:txBody>
      </p:sp>
    </p:spTree>
    <p:extLst>
      <p:ext uri="{BB962C8B-B14F-4D97-AF65-F5344CB8AC3E}">
        <p14:creationId xmlns:p14="http://schemas.microsoft.com/office/powerpoint/2010/main" val="92270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40AF82D5-638A-42C0-A104-7FFFA71A7CD1}" type="datetimeFigureOut">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C192F-062E-494F-A4CC-1DC66E2F80BB}" type="slidenum">
              <a:rPr lang="en-US" smtClean="0"/>
              <a:t>‹#›</a:t>
            </a:fld>
            <a:endParaRPr lang="en-US"/>
          </a:p>
        </p:txBody>
      </p:sp>
    </p:spTree>
    <p:extLst>
      <p:ext uri="{BB962C8B-B14F-4D97-AF65-F5344CB8AC3E}">
        <p14:creationId xmlns:p14="http://schemas.microsoft.com/office/powerpoint/2010/main" val="191260068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0AF82D5-638A-42C0-A104-7FFFA71A7CD1}" type="datetimeFigureOut">
              <a:rPr lang="en-US" smtClean="0"/>
              <a:t>7/26/2022</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01C192F-062E-494F-A4CC-1DC66E2F80BB}" type="slidenum">
              <a:rPr lang="en-US" smtClean="0"/>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334354565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40AF82D5-638A-42C0-A104-7FFFA71A7CD1}" type="datetimeFigureOut">
              <a:rPr lang="en-US" smtClean="0"/>
              <a:t>7/26/2022</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301C192F-062E-494F-A4CC-1DC66E2F80BB}" type="slidenum">
              <a:rPr lang="en-US" smtClean="0"/>
              <a:t>‹#›</a:t>
            </a:fld>
            <a:endParaRPr lang="en-US"/>
          </a:p>
        </p:txBody>
      </p:sp>
    </p:spTree>
    <p:extLst>
      <p:ext uri="{BB962C8B-B14F-4D97-AF65-F5344CB8AC3E}">
        <p14:creationId xmlns:p14="http://schemas.microsoft.com/office/powerpoint/2010/main" val="3402322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60FF1F13-C55C-4691-8A37-9832D9705200}" type="datetimeFigureOut">
              <a:rPr lang="en-US" smtClean="0">
                <a:solidFill>
                  <a:prstClr val="black"/>
                </a:solidFill>
              </a:rPr>
              <a:pPr/>
              <a:t>7/26/2022</a:t>
            </a:fld>
            <a:endParaRPr lang="en-US">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94FD894C-C109-4750-8BA6-58B537480C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33071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60FF1F13-C55C-4691-8A37-9832D9705200}" type="datetimeFigureOut">
              <a:rPr lang="en-US" smtClean="0">
                <a:solidFill>
                  <a:prstClr val="black"/>
                </a:solidFill>
              </a:rPr>
              <a:pPr/>
              <a:t>7/26/2022</a:t>
            </a:fld>
            <a:endParaRPr lang="en-US">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94FD894C-C109-4750-8BA6-58B537480C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269682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60FF1F13-C55C-4691-8A37-9832D9705200}" type="datetimeFigureOut">
              <a:rPr lang="en-US" smtClean="0">
                <a:solidFill>
                  <a:prstClr val="black"/>
                </a:solidFill>
              </a:rPr>
              <a:pPr/>
              <a:t>7/26/2022</a:t>
            </a:fld>
            <a:endParaRPr lang="en-US">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94FD894C-C109-4750-8BA6-58B537480C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179258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60FF1F13-C55C-4691-8A37-9832D9705200}" type="datetimeFigureOut">
              <a:rPr lang="en-US" smtClean="0">
                <a:solidFill>
                  <a:prstClr val="black"/>
                </a:solidFill>
              </a:rPr>
              <a:pPr/>
              <a:t>7/26/2022</a:t>
            </a:fld>
            <a:endParaRPr lang="en-US">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94FD894C-C109-4750-8BA6-58B537480C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27479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cdc.gov/infectioncontrol/guidelines/isolation/appendix/type-duration-precaution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617839"/>
            <a:ext cx="10972800" cy="5389454"/>
          </a:xfrm>
        </p:spPr>
        <p:txBody>
          <a:bodyPr>
            <a:normAutofit fontScale="92500" lnSpcReduction="20000"/>
          </a:bodyPr>
          <a:lstStyle/>
          <a:p>
            <a:pPr marL="109728" indent="0">
              <a:buNone/>
            </a:pPr>
            <a:endParaRPr lang="en-US" dirty="0"/>
          </a:p>
          <a:p>
            <a:pPr marL="109728" indent="0">
              <a:buNone/>
            </a:pPr>
            <a:r>
              <a:rPr lang="en-US" dirty="0" smtClean="0"/>
              <a:t>There </a:t>
            </a:r>
            <a:r>
              <a:rPr lang="en-US" dirty="0"/>
              <a:t>are 6 types of precautions:</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Standard </a:t>
            </a:r>
            <a:r>
              <a:rPr lang="en-US" dirty="0"/>
              <a:t>– used for every </a:t>
            </a:r>
            <a:r>
              <a:rPr lang="en-US" dirty="0" smtClean="0"/>
              <a:t>patient, every time and </a:t>
            </a:r>
            <a:r>
              <a:rPr lang="en-US" dirty="0"/>
              <a:t>include gloves for contact with BSI and good hand </a:t>
            </a:r>
            <a:r>
              <a:rPr lang="en-US" dirty="0" smtClean="0"/>
              <a:t>hygiene</a:t>
            </a:r>
            <a:endParaRPr lang="en-US" dirty="0"/>
          </a:p>
          <a:p>
            <a:pPr marL="109728" indent="0">
              <a:buNone/>
            </a:pPr>
            <a:endParaRPr lang="en-US" dirty="0"/>
          </a:p>
          <a:p>
            <a:pPr>
              <a:buFont typeface="Wingdings" panose="05000000000000000000" pitchFamily="2" charset="2"/>
              <a:buChar char="Ø"/>
            </a:pPr>
            <a:r>
              <a:rPr lang="en-US" dirty="0" smtClean="0"/>
              <a:t>Contact </a:t>
            </a:r>
            <a:r>
              <a:rPr lang="en-US" dirty="0"/>
              <a:t>-  used for preventing the spread of bacteria parasites and viruses from one person to </a:t>
            </a:r>
            <a:r>
              <a:rPr lang="en-US" dirty="0" smtClean="0"/>
              <a:t>another </a:t>
            </a:r>
            <a:r>
              <a:rPr lang="en-US" dirty="0"/>
              <a:t>from sources including draining wounds, rashes, diarrhea, lice, urine, blood, etc. </a:t>
            </a:r>
          </a:p>
          <a:p>
            <a:pPr marL="109728" indent="0">
              <a:buNone/>
            </a:pPr>
            <a:endParaRPr lang="en-US" dirty="0" smtClean="0"/>
          </a:p>
          <a:p>
            <a:pPr marL="109728" indent="0">
              <a:buNone/>
            </a:pPr>
            <a:r>
              <a:rPr lang="en-US" dirty="0"/>
              <a:t>	</a:t>
            </a:r>
            <a:r>
              <a:rPr lang="en-US" dirty="0" smtClean="0"/>
              <a:t>This </a:t>
            </a:r>
            <a:r>
              <a:rPr lang="en-US" dirty="0"/>
              <a:t>category includes a subset category we use here at SMCHH </a:t>
            </a:r>
            <a:r>
              <a:rPr lang="en-US" dirty="0" smtClean="0"/>
              <a:t>	called </a:t>
            </a:r>
            <a:endParaRPr lang="en-US" dirty="0"/>
          </a:p>
          <a:p>
            <a:pPr lvl="3">
              <a:buClr>
                <a:schemeClr val="accent1"/>
              </a:buClr>
              <a:buFont typeface="Wingdings" panose="05000000000000000000" pitchFamily="2" charset="2"/>
              <a:buChar char="Ø"/>
            </a:pPr>
            <a:r>
              <a:rPr lang="en-US" sz="2200" dirty="0" smtClean="0"/>
              <a:t>Contact-R:  </a:t>
            </a:r>
            <a:r>
              <a:rPr lang="en-US" sz="2200" dirty="0"/>
              <a:t>this is for enteric isolation (diarrhea) and includes Handwashing </a:t>
            </a:r>
            <a:r>
              <a:rPr lang="en-US" sz="2200" dirty="0" smtClean="0"/>
              <a:t>only upon </a:t>
            </a:r>
            <a:r>
              <a:rPr lang="en-US" sz="2200" dirty="0"/>
              <a:t>exiting the </a:t>
            </a:r>
            <a:r>
              <a:rPr lang="en-US" sz="2200" dirty="0" smtClean="0"/>
              <a:t>room and the use of Clorox containing disinfection</a:t>
            </a:r>
            <a:r>
              <a:rPr lang="en-US" dirty="0" smtClean="0"/>
              <a:t>.</a:t>
            </a:r>
            <a:endParaRPr lang="en-US" dirty="0"/>
          </a:p>
          <a:p>
            <a:pPr marL="109728" indent="0">
              <a:buNone/>
            </a:pPr>
            <a:r>
              <a:rPr lang="en-US" dirty="0"/>
              <a:t>	</a:t>
            </a:r>
          </a:p>
          <a:p>
            <a:endParaRPr lang="en-US" dirty="0"/>
          </a:p>
        </p:txBody>
      </p:sp>
      <p:sp>
        <p:nvSpPr>
          <p:cNvPr id="4" name="Title 3"/>
          <p:cNvSpPr>
            <a:spLocks noGrp="1"/>
          </p:cNvSpPr>
          <p:nvPr>
            <p:ph type="title"/>
          </p:nvPr>
        </p:nvSpPr>
        <p:spPr>
          <a:xfrm>
            <a:off x="609600" y="0"/>
            <a:ext cx="10972800" cy="733168"/>
          </a:xfrm>
        </p:spPr>
        <p:txBody>
          <a:bodyPr>
            <a:normAutofit/>
          </a:bodyPr>
          <a:lstStyle/>
          <a:p>
            <a:r>
              <a:rPr lang="en-US" sz="2800" dirty="0"/>
              <a:t>Infection Prevention at Seton Medical Center Harker Heights</a:t>
            </a:r>
          </a:p>
        </p:txBody>
      </p:sp>
    </p:spTree>
    <p:extLst>
      <p:ext uri="{BB962C8B-B14F-4D97-AF65-F5344CB8AC3E}">
        <p14:creationId xmlns:p14="http://schemas.microsoft.com/office/powerpoint/2010/main" val="3460132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400"/>
            <a:ext cx="8229600" cy="533400"/>
          </a:xfrm>
        </p:spPr>
        <p:txBody>
          <a:bodyPr>
            <a:normAutofit fontScale="90000"/>
          </a:bodyPr>
          <a:lstStyle/>
          <a:p>
            <a:r>
              <a:rPr lang="en-US" dirty="0" smtClean="0"/>
              <a:t>Adding Isolation in Epic</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5405" y="1828798"/>
            <a:ext cx="8767901" cy="3865419"/>
          </a:xfrm>
        </p:spPr>
      </p:pic>
    </p:spTree>
    <p:extLst>
      <p:ext uri="{BB962C8B-B14F-4D97-AF65-F5344CB8AC3E}">
        <p14:creationId xmlns:p14="http://schemas.microsoft.com/office/powerpoint/2010/main" val="3676918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005018"/>
            <a:ext cx="10972800" cy="5389454"/>
          </a:xfrm>
        </p:spPr>
        <p:txBody>
          <a:bodyPr/>
          <a:lstStyle/>
          <a:p>
            <a:pPr marL="624078" indent="-514350">
              <a:buClrTx/>
              <a:buFont typeface="+mj-lt"/>
              <a:buAutoNum type="arabicPeriod"/>
            </a:pPr>
            <a:r>
              <a:rPr lang="en-US" dirty="0"/>
              <a:t>Needs negative pressure room.  (See next slide)</a:t>
            </a:r>
          </a:p>
          <a:p>
            <a:pPr marL="624078" indent="-514350">
              <a:buClrTx/>
              <a:buFont typeface="+mj-lt"/>
              <a:buAutoNum type="arabicPeriod"/>
            </a:pPr>
            <a:endParaRPr lang="en-US" dirty="0"/>
          </a:p>
          <a:p>
            <a:pPr marL="624078" indent="-514350">
              <a:buClrTx/>
              <a:buFont typeface="+mj-lt"/>
              <a:buAutoNum type="arabicPeriod"/>
            </a:pPr>
            <a:r>
              <a:rPr lang="en-US" dirty="0"/>
              <a:t>Caregiver must wear an n-95 mask, gown and gloves.</a:t>
            </a:r>
          </a:p>
          <a:p>
            <a:pPr marL="624078" indent="-514350">
              <a:buClrTx/>
              <a:buFont typeface="+mj-lt"/>
              <a:buAutoNum type="arabicPeriod"/>
            </a:pPr>
            <a:endParaRPr lang="en-US" dirty="0"/>
          </a:p>
          <a:p>
            <a:pPr marL="624078" indent="-514350">
              <a:buClrTx/>
              <a:buFont typeface="+mj-lt"/>
              <a:buAutoNum type="arabicPeriod"/>
            </a:pPr>
            <a:r>
              <a:rPr lang="en-US" dirty="0"/>
              <a:t>Signage on door to warn others of need for PPE</a:t>
            </a:r>
          </a:p>
          <a:p>
            <a:pPr marL="624078" indent="-514350">
              <a:buClrTx/>
              <a:buFont typeface="+mj-lt"/>
              <a:buAutoNum type="arabicPeriod"/>
            </a:pPr>
            <a:endParaRPr lang="en-US" dirty="0"/>
          </a:p>
          <a:p>
            <a:pPr marL="624078" indent="-514350">
              <a:buClrTx/>
              <a:buFont typeface="+mj-lt"/>
              <a:buAutoNum type="arabicPeriod"/>
            </a:pPr>
            <a:r>
              <a:rPr lang="en-US" dirty="0"/>
              <a:t>Limit visitors [no small children</a:t>
            </a:r>
            <a:r>
              <a:rPr lang="en-US" dirty="0" smtClean="0"/>
              <a:t>]; must wear mask</a:t>
            </a:r>
            <a:endParaRPr lang="en-US" dirty="0"/>
          </a:p>
          <a:p>
            <a:pPr marL="624078" indent="-514350">
              <a:buClrTx/>
              <a:buFont typeface="+mj-lt"/>
              <a:buAutoNum type="arabicPeriod"/>
            </a:pPr>
            <a:endParaRPr lang="en-US" dirty="0"/>
          </a:p>
          <a:p>
            <a:pPr marL="624078" indent="-514350">
              <a:buClrTx/>
              <a:buFont typeface="+mj-lt"/>
              <a:buAutoNum type="arabicPeriod"/>
            </a:pPr>
            <a:r>
              <a:rPr lang="en-US" dirty="0"/>
              <a:t>Door remains closed at all times</a:t>
            </a:r>
          </a:p>
          <a:p>
            <a:pPr marL="624078" indent="-514350">
              <a:buClrTx/>
              <a:buFont typeface="+mj-lt"/>
              <a:buAutoNum type="arabicPeriod"/>
            </a:pPr>
            <a:endParaRPr lang="en-US" dirty="0"/>
          </a:p>
          <a:p>
            <a:pPr marL="624078" indent="-514350">
              <a:buClrTx/>
              <a:buFont typeface="+mj-lt"/>
              <a:buAutoNum type="arabicPeriod"/>
            </a:pPr>
            <a:r>
              <a:rPr lang="en-US" dirty="0"/>
              <a:t>Dispose of PPE in </a:t>
            </a:r>
            <a:r>
              <a:rPr lang="en-US" dirty="0" smtClean="0"/>
              <a:t>anteroom or at doorway</a:t>
            </a:r>
            <a:endParaRPr lang="en-US" dirty="0"/>
          </a:p>
          <a:p>
            <a:endParaRPr lang="en-US" dirty="0"/>
          </a:p>
        </p:txBody>
      </p:sp>
      <p:sp>
        <p:nvSpPr>
          <p:cNvPr id="4" name="Title 3"/>
          <p:cNvSpPr>
            <a:spLocks noGrp="1"/>
          </p:cNvSpPr>
          <p:nvPr>
            <p:ph type="title"/>
          </p:nvPr>
        </p:nvSpPr>
        <p:spPr>
          <a:xfrm>
            <a:off x="609600" y="0"/>
            <a:ext cx="10972800" cy="733168"/>
          </a:xfrm>
        </p:spPr>
        <p:txBody>
          <a:bodyPr>
            <a:normAutofit/>
          </a:bodyPr>
          <a:lstStyle/>
          <a:p>
            <a:r>
              <a:rPr lang="en-US" sz="3600" kern="0" dirty="0">
                <a:solidFill>
                  <a:srgbClr val="2D2D8A">
                    <a:lumMod val="60000"/>
                    <a:lumOff val="40000"/>
                  </a:srgbClr>
                </a:solidFill>
                <a:effectLst/>
                <a:latin typeface="Arial"/>
              </a:rPr>
              <a:t>Airborne Precautions</a:t>
            </a:r>
            <a:endParaRPr lang="en-US" sz="2800" dirty="0"/>
          </a:p>
        </p:txBody>
      </p:sp>
      <p:pic>
        <p:nvPicPr>
          <p:cNvPr id="3" name="Picture 2"/>
          <p:cNvPicPr>
            <a:picLocks noChangeAspect="1"/>
          </p:cNvPicPr>
          <p:nvPr/>
        </p:nvPicPr>
        <p:blipFill>
          <a:blip r:embed="rId2"/>
          <a:stretch>
            <a:fillRect/>
          </a:stretch>
        </p:blipFill>
        <p:spPr>
          <a:xfrm>
            <a:off x="9479127" y="-204444"/>
            <a:ext cx="1603387" cy="1450974"/>
          </a:xfrm>
          <a:prstGeom prst="rect">
            <a:avLst/>
          </a:prstGeom>
        </p:spPr>
      </p:pic>
    </p:spTree>
    <p:extLst>
      <p:ext uri="{BB962C8B-B14F-4D97-AF65-F5344CB8AC3E}">
        <p14:creationId xmlns:p14="http://schemas.microsoft.com/office/powerpoint/2010/main" val="3767018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000394"/>
            <a:ext cx="10972800" cy="5389454"/>
          </a:xfrm>
        </p:spPr>
        <p:txBody>
          <a:bodyPr/>
          <a:lstStyle/>
          <a:p>
            <a:pPr marL="0" lvl="0" indent="0">
              <a:spcBef>
                <a:spcPct val="20000"/>
              </a:spcBef>
              <a:buClrTx/>
              <a:buSzTx/>
              <a:buNone/>
            </a:pPr>
            <a:r>
              <a:rPr lang="en-US" sz="1600" dirty="0">
                <a:solidFill>
                  <a:prstClr val="black"/>
                </a:solidFill>
                <a:latin typeface="Calibri"/>
              </a:rPr>
              <a:t>Airborne infection isolation room (AIIR) -  also known as a negative pressure room. </a:t>
            </a:r>
          </a:p>
          <a:p>
            <a:pPr marL="342900" lvl="0" indent="-112713">
              <a:spcBef>
                <a:spcPct val="20000"/>
              </a:spcBef>
              <a:buClrTx/>
              <a:buSzTx/>
              <a:buFont typeface="Arial" panose="020B0604020202020204" pitchFamily="34" charset="0"/>
              <a:buChar char="•"/>
            </a:pPr>
            <a:r>
              <a:rPr lang="en-US" sz="1500" dirty="0">
                <a:solidFill>
                  <a:prstClr val="black"/>
                </a:solidFill>
                <a:latin typeface="Calibri"/>
              </a:rPr>
              <a:t>Used to isolate patients with a suspected or confirmed airborne infectious disease.</a:t>
            </a:r>
          </a:p>
          <a:p>
            <a:pPr marL="0" lvl="0" indent="0">
              <a:spcBef>
                <a:spcPct val="20000"/>
              </a:spcBef>
              <a:buClrTx/>
              <a:buSzTx/>
              <a:buNone/>
            </a:pPr>
            <a:endParaRPr lang="en-US" sz="1500" dirty="0">
              <a:solidFill>
                <a:prstClr val="black"/>
              </a:solidFill>
              <a:latin typeface="Calibri"/>
            </a:endParaRPr>
          </a:p>
          <a:p>
            <a:pPr marL="0" lvl="0" indent="0">
              <a:spcBef>
                <a:spcPct val="20000"/>
              </a:spcBef>
              <a:buClrTx/>
              <a:buSzTx/>
              <a:buNone/>
            </a:pPr>
            <a:r>
              <a:rPr lang="en-US" sz="1600" dirty="0">
                <a:solidFill>
                  <a:prstClr val="black"/>
                </a:solidFill>
                <a:latin typeface="Calibri"/>
              </a:rPr>
              <a:t>SMCHH has 7 negative air flow rooms available for patient use: </a:t>
            </a:r>
          </a:p>
          <a:p>
            <a:pPr marL="628650" lvl="0" indent="-287338">
              <a:spcBef>
                <a:spcPct val="20000"/>
              </a:spcBef>
              <a:buClrTx/>
              <a:buSzTx/>
              <a:buFont typeface="Arial" panose="020B0604020202020204" pitchFamily="34" charset="0"/>
              <a:buChar char="•"/>
            </a:pPr>
            <a:r>
              <a:rPr lang="en-US" sz="1400" dirty="0">
                <a:solidFill>
                  <a:prstClr val="black"/>
                </a:solidFill>
                <a:latin typeface="Calibri"/>
              </a:rPr>
              <a:t>Emergency Department Room 10</a:t>
            </a:r>
          </a:p>
          <a:p>
            <a:pPr marL="341313" lvl="0" indent="0">
              <a:spcBef>
                <a:spcPct val="20000"/>
              </a:spcBef>
              <a:buClrTx/>
              <a:buSzTx/>
              <a:buFont typeface="Arial" panose="020B0604020202020204" pitchFamily="34" charset="0"/>
              <a:buChar char="•"/>
              <a:tabLst>
                <a:tab pos="628650" algn="l"/>
              </a:tabLst>
            </a:pPr>
            <a:r>
              <a:rPr lang="en-US" sz="1400" dirty="0">
                <a:solidFill>
                  <a:prstClr val="black"/>
                </a:solidFill>
                <a:latin typeface="Calibri"/>
              </a:rPr>
              <a:t>	Surgery PACU Room 1</a:t>
            </a:r>
          </a:p>
          <a:p>
            <a:pPr marL="341313" lvl="0" indent="0">
              <a:spcBef>
                <a:spcPct val="20000"/>
              </a:spcBef>
              <a:buClrTx/>
              <a:buSzTx/>
              <a:buFont typeface="Arial" panose="020B0604020202020204" pitchFamily="34" charset="0"/>
              <a:buChar char="•"/>
              <a:tabLst>
                <a:tab pos="628650" algn="l"/>
              </a:tabLst>
            </a:pPr>
            <a:r>
              <a:rPr lang="en-US" sz="1400" dirty="0">
                <a:solidFill>
                  <a:prstClr val="black"/>
                </a:solidFill>
                <a:latin typeface="Calibri"/>
              </a:rPr>
              <a:t>	ICU Room 1</a:t>
            </a:r>
          </a:p>
          <a:p>
            <a:pPr marL="341313" lvl="0" indent="0">
              <a:spcBef>
                <a:spcPct val="20000"/>
              </a:spcBef>
              <a:buClrTx/>
              <a:buSzTx/>
              <a:buFont typeface="Arial" panose="020B0604020202020204" pitchFamily="34" charset="0"/>
              <a:buChar char="•"/>
              <a:tabLst>
                <a:tab pos="628650" algn="l"/>
              </a:tabLst>
            </a:pPr>
            <a:r>
              <a:rPr lang="en-US" sz="1400" dirty="0">
                <a:solidFill>
                  <a:prstClr val="black"/>
                </a:solidFill>
                <a:latin typeface="Calibri"/>
              </a:rPr>
              <a:t>	Med/Surg rooms 207 and 245</a:t>
            </a:r>
          </a:p>
          <a:p>
            <a:pPr marL="341313" lvl="0" indent="0">
              <a:spcBef>
                <a:spcPct val="20000"/>
              </a:spcBef>
              <a:buClrTx/>
              <a:buSzTx/>
              <a:buFont typeface="Arial" panose="020B0604020202020204" pitchFamily="34" charset="0"/>
              <a:buChar char="•"/>
              <a:tabLst>
                <a:tab pos="628650" algn="l"/>
              </a:tabLst>
            </a:pPr>
            <a:r>
              <a:rPr lang="en-US" sz="1400" dirty="0">
                <a:solidFill>
                  <a:prstClr val="black"/>
                </a:solidFill>
                <a:latin typeface="Calibri"/>
              </a:rPr>
              <a:t>	Women’s Center Room 101</a:t>
            </a:r>
          </a:p>
          <a:p>
            <a:pPr marL="341313" lvl="0" indent="0">
              <a:spcBef>
                <a:spcPct val="20000"/>
              </a:spcBef>
              <a:buClrTx/>
              <a:buSzTx/>
              <a:buFont typeface="Arial" panose="020B0604020202020204" pitchFamily="34" charset="0"/>
              <a:buChar char="•"/>
              <a:tabLst>
                <a:tab pos="628650" algn="l"/>
              </a:tabLst>
            </a:pPr>
            <a:r>
              <a:rPr lang="en-US" sz="1400" dirty="0">
                <a:solidFill>
                  <a:prstClr val="black"/>
                </a:solidFill>
                <a:latin typeface="Calibri"/>
              </a:rPr>
              <a:t>	Nursery Isolette Room </a:t>
            </a:r>
          </a:p>
          <a:p>
            <a:pPr marL="0" lvl="0" indent="0">
              <a:spcBef>
                <a:spcPct val="20000"/>
              </a:spcBef>
              <a:buClrTx/>
              <a:buSzTx/>
              <a:buNone/>
            </a:pPr>
            <a:endParaRPr lang="en-US" sz="1400" dirty="0">
              <a:solidFill>
                <a:prstClr val="black"/>
              </a:solidFill>
              <a:latin typeface="Calibri"/>
            </a:endParaRPr>
          </a:p>
          <a:p>
            <a:pPr marL="0" lvl="0" indent="0">
              <a:spcBef>
                <a:spcPct val="20000"/>
              </a:spcBef>
              <a:buClrTx/>
              <a:buSzTx/>
              <a:buNone/>
            </a:pPr>
            <a:r>
              <a:rPr lang="en-US" sz="1400" dirty="0">
                <a:solidFill>
                  <a:prstClr val="black"/>
                </a:solidFill>
                <a:latin typeface="Calibri"/>
              </a:rPr>
              <a:t>A control monitor outside the room is equipped with an indicator light.  </a:t>
            </a:r>
          </a:p>
          <a:p>
            <a:pPr marL="0" lvl="0" indent="0">
              <a:spcBef>
                <a:spcPct val="20000"/>
              </a:spcBef>
              <a:buClrTx/>
              <a:buSzTx/>
              <a:buNone/>
            </a:pPr>
            <a:r>
              <a:rPr lang="en-US" sz="1400" dirty="0">
                <a:solidFill>
                  <a:prstClr val="black"/>
                </a:solidFill>
                <a:latin typeface="Calibri"/>
              </a:rPr>
              <a:t>When "on“, (</a:t>
            </a:r>
            <a:r>
              <a:rPr lang="en-US" sz="1400" b="1" dirty="0">
                <a:solidFill>
                  <a:srgbClr val="00B050"/>
                </a:solidFill>
                <a:latin typeface="Calibri"/>
              </a:rPr>
              <a:t>green</a:t>
            </a:r>
            <a:r>
              <a:rPr lang="en-US" sz="1400" dirty="0">
                <a:solidFill>
                  <a:prstClr val="black"/>
                </a:solidFill>
                <a:latin typeface="Calibri"/>
              </a:rPr>
              <a:t> light is lit) active negative ventilation is occurring.</a:t>
            </a:r>
          </a:p>
          <a:p>
            <a:pPr marL="0" lvl="0" indent="0">
              <a:spcBef>
                <a:spcPct val="20000"/>
              </a:spcBef>
              <a:buClrTx/>
              <a:buSzTx/>
              <a:buNone/>
            </a:pPr>
            <a:endParaRPr lang="en-US" sz="1400" dirty="0">
              <a:solidFill>
                <a:prstClr val="black"/>
              </a:solidFill>
              <a:latin typeface="Calibri"/>
            </a:endParaRPr>
          </a:p>
          <a:p>
            <a:pPr marL="0" lvl="0" indent="0">
              <a:spcBef>
                <a:spcPct val="20000"/>
              </a:spcBef>
              <a:buClrTx/>
              <a:buSzTx/>
              <a:buNone/>
            </a:pPr>
            <a:r>
              <a:rPr lang="en-US" sz="1400" dirty="0">
                <a:solidFill>
                  <a:prstClr val="black"/>
                </a:solidFill>
                <a:latin typeface="Calibri"/>
              </a:rPr>
              <a:t>(It is not necessary to have an anteroom for airborne isolation, however a separate anteroom is available in rooms 207 and ICU Bed 1 and should be used as the only access into these rooms for isolation care.) </a:t>
            </a:r>
          </a:p>
          <a:p>
            <a:pPr marL="0" lvl="0" indent="0">
              <a:spcBef>
                <a:spcPct val="20000"/>
              </a:spcBef>
              <a:buClrTx/>
              <a:buSzTx/>
              <a:buNone/>
            </a:pPr>
            <a:endParaRPr lang="en-US" sz="1400" dirty="0">
              <a:solidFill>
                <a:prstClr val="black"/>
              </a:solidFill>
              <a:latin typeface="Calibri"/>
            </a:endParaRPr>
          </a:p>
          <a:p>
            <a:pPr marL="0" lvl="0" indent="0">
              <a:spcBef>
                <a:spcPct val="20000"/>
              </a:spcBef>
              <a:buClrTx/>
              <a:buSzTx/>
              <a:buNone/>
            </a:pPr>
            <a:r>
              <a:rPr lang="en-US" sz="1400" dirty="0">
                <a:solidFill>
                  <a:prstClr val="black"/>
                </a:solidFill>
                <a:latin typeface="Calibri"/>
              </a:rPr>
              <a:t>Only staff that have been fit tested by SMCHH are permitted in Airborne Isolation rooms.</a:t>
            </a:r>
          </a:p>
          <a:p>
            <a:pPr marL="0" lvl="0" indent="0">
              <a:spcBef>
                <a:spcPct val="20000"/>
              </a:spcBef>
              <a:buClrTx/>
              <a:buSzTx/>
              <a:buNone/>
            </a:pPr>
            <a:endParaRPr lang="en-US" sz="1400" dirty="0">
              <a:solidFill>
                <a:prstClr val="black"/>
              </a:solidFill>
              <a:latin typeface="Calibri"/>
            </a:endParaRPr>
          </a:p>
          <a:p>
            <a:endParaRPr lang="en-US" dirty="0"/>
          </a:p>
        </p:txBody>
      </p:sp>
      <p:sp>
        <p:nvSpPr>
          <p:cNvPr id="4" name="Title 3"/>
          <p:cNvSpPr>
            <a:spLocks noGrp="1"/>
          </p:cNvSpPr>
          <p:nvPr>
            <p:ph type="title"/>
          </p:nvPr>
        </p:nvSpPr>
        <p:spPr>
          <a:xfrm>
            <a:off x="609600" y="0"/>
            <a:ext cx="10972800" cy="733168"/>
          </a:xfrm>
        </p:spPr>
        <p:txBody>
          <a:bodyPr>
            <a:normAutofit/>
          </a:bodyPr>
          <a:lstStyle/>
          <a:p>
            <a:r>
              <a:rPr lang="en-US" sz="2800" dirty="0"/>
              <a:t>Airborne Isolation Room (“Negative Pressure Room”)</a:t>
            </a:r>
          </a:p>
        </p:txBody>
      </p:sp>
      <p:pic>
        <p:nvPicPr>
          <p:cNvPr id="2" name="Picture 1"/>
          <p:cNvPicPr>
            <a:picLocks noChangeAspect="1"/>
          </p:cNvPicPr>
          <p:nvPr/>
        </p:nvPicPr>
        <p:blipFill>
          <a:blip r:embed="rId2"/>
          <a:stretch>
            <a:fillRect/>
          </a:stretch>
        </p:blipFill>
        <p:spPr>
          <a:xfrm>
            <a:off x="9019698" y="1487361"/>
            <a:ext cx="1731414" cy="1444877"/>
          </a:xfrm>
          <a:prstGeom prst="rect">
            <a:avLst/>
          </a:prstGeom>
        </p:spPr>
      </p:pic>
      <p:pic>
        <p:nvPicPr>
          <p:cNvPr id="3" name="Picture 2"/>
          <p:cNvPicPr>
            <a:picLocks noChangeAspect="1"/>
          </p:cNvPicPr>
          <p:nvPr/>
        </p:nvPicPr>
        <p:blipFill>
          <a:blip r:embed="rId3"/>
          <a:stretch>
            <a:fillRect/>
          </a:stretch>
        </p:blipFill>
        <p:spPr>
          <a:xfrm>
            <a:off x="8846579" y="2438419"/>
            <a:ext cx="792549" cy="493819"/>
          </a:xfrm>
          <a:prstGeom prst="rect">
            <a:avLst/>
          </a:prstGeom>
        </p:spPr>
      </p:pic>
    </p:spTree>
    <p:extLst>
      <p:ext uri="{BB962C8B-B14F-4D97-AF65-F5344CB8AC3E}">
        <p14:creationId xmlns:p14="http://schemas.microsoft.com/office/powerpoint/2010/main" val="1971239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53741"/>
            <a:ext cx="10972800" cy="5389454"/>
          </a:xfrm>
        </p:spPr>
        <p:txBody>
          <a:bodyPr>
            <a:normAutofit fontScale="85000" lnSpcReduction="20000"/>
          </a:bodyPr>
          <a:lstStyle/>
          <a:p>
            <a:pPr marL="109728" indent="0">
              <a:buNone/>
            </a:pPr>
            <a:r>
              <a:rPr lang="en-US" dirty="0"/>
              <a:t>The Airborne Isolation rooms are always </a:t>
            </a:r>
            <a:r>
              <a:rPr lang="en-US" dirty="0" smtClean="0"/>
              <a:t>on; however, </a:t>
            </a:r>
            <a:r>
              <a:rPr lang="en-US" dirty="0"/>
              <a:t>with the doors open, they will not be at the proper pressure.  To return the room the correct negative pressure, pull the door shut.  </a:t>
            </a:r>
          </a:p>
          <a:p>
            <a:pPr marL="109728" indent="0">
              <a:buNone/>
            </a:pPr>
            <a:endParaRPr lang="en-US" dirty="0"/>
          </a:p>
          <a:p>
            <a:pPr marL="109728" indent="0">
              <a:buNone/>
            </a:pPr>
            <a:r>
              <a:rPr lang="en-US" dirty="0"/>
              <a:t>By pulling the door shut, the higher differential in the room will cause the air to flow correctly in a negative pressure manner and thereby keep any possible germs out of the hallway.</a:t>
            </a:r>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r>
              <a:rPr lang="en-US" dirty="0" smtClean="0"/>
              <a:t>A paper </a:t>
            </a:r>
            <a:r>
              <a:rPr lang="en-US" dirty="0"/>
              <a:t>test is done regularly to test </a:t>
            </a:r>
            <a:r>
              <a:rPr lang="en-US" dirty="0" smtClean="0"/>
              <a:t>the Negative </a:t>
            </a:r>
            <a:r>
              <a:rPr lang="en-US" dirty="0"/>
              <a:t>pressure rooms. </a:t>
            </a:r>
          </a:p>
          <a:p>
            <a:pPr marL="109728" indent="0">
              <a:buNone/>
            </a:pPr>
            <a:endParaRPr lang="en-US" dirty="0"/>
          </a:p>
        </p:txBody>
      </p:sp>
      <p:sp>
        <p:nvSpPr>
          <p:cNvPr id="4" name="Title 3"/>
          <p:cNvSpPr>
            <a:spLocks noGrp="1"/>
          </p:cNvSpPr>
          <p:nvPr>
            <p:ph type="title"/>
          </p:nvPr>
        </p:nvSpPr>
        <p:spPr>
          <a:xfrm>
            <a:off x="609600" y="0"/>
            <a:ext cx="10972800" cy="733168"/>
          </a:xfrm>
        </p:spPr>
        <p:txBody>
          <a:bodyPr>
            <a:normAutofit/>
          </a:bodyPr>
          <a:lstStyle/>
          <a:p>
            <a:r>
              <a:rPr lang="en-US" sz="2800" dirty="0"/>
              <a:t>Airborne Isolation Room (“Negative Pressure Room”)</a:t>
            </a:r>
          </a:p>
        </p:txBody>
      </p:sp>
      <p:pic>
        <p:nvPicPr>
          <p:cNvPr id="2" name="Picture 1"/>
          <p:cNvPicPr>
            <a:picLocks noChangeAspect="1"/>
          </p:cNvPicPr>
          <p:nvPr/>
        </p:nvPicPr>
        <p:blipFill>
          <a:blip r:embed="rId2"/>
          <a:stretch>
            <a:fillRect/>
          </a:stretch>
        </p:blipFill>
        <p:spPr>
          <a:xfrm>
            <a:off x="945586" y="3233080"/>
            <a:ext cx="2085013" cy="2194750"/>
          </a:xfrm>
          <a:prstGeom prst="rect">
            <a:avLst/>
          </a:prstGeom>
        </p:spPr>
      </p:pic>
      <p:pic>
        <p:nvPicPr>
          <p:cNvPr id="3" name="Picture 2"/>
          <p:cNvPicPr>
            <a:picLocks noChangeAspect="1"/>
          </p:cNvPicPr>
          <p:nvPr/>
        </p:nvPicPr>
        <p:blipFill>
          <a:blip r:embed="rId3"/>
          <a:stretch>
            <a:fillRect/>
          </a:stretch>
        </p:blipFill>
        <p:spPr>
          <a:xfrm>
            <a:off x="4538159" y="3534367"/>
            <a:ext cx="2121592" cy="1402202"/>
          </a:xfrm>
          <a:prstGeom prst="rect">
            <a:avLst/>
          </a:prstGeom>
        </p:spPr>
      </p:pic>
      <p:pic>
        <p:nvPicPr>
          <p:cNvPr id="6" name="Picture 5"/>
          <p:cNvPicPr>
            <a:picLocks noChangeAspect="1"/>
          </p:cNvPicPr>
          <p:nvPr/>
        </p:nvPicPr>
        <p:blipFill>
          <a:blip r:embed="rId4"/>
          <a:stretch>
            <a:fillRect/>
          </a:stretch>
        </p:blipFill>
        <p:spPr>
          <a:xfrm>
            <a:off x="8592207" y="3358058"/>
            <a:ext cx="2359356" cy="1944793"/>
          </a:xfrm>
          <a:prstGeom prst="rect">
            <a:avLst/>
          </a:prstGeom>
        </p:spPr>
      </p:pic>
    </p:spTree>
    <p:extLst>
      <p:ext uri="{BB962C8B-B14F-4D97-AF65-F5344CB8AC3E}">
        <p14:creationId xmlns:p14="http://schemas.microsoft.com/office/powerpoint/2010/main" val="394992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733168"/>
          </a:xfrm>
        </p:spPr>
        <p:txBody>
          <a:bodyPr>
            <a:normAutofit/>
          </a:bodyPr>
          <a:lstStyle/>
          <a:p>
            <a:r>
              <a:rPr lang="en-US" sz="2800" dirty="0"/>
              <a:t>Infection Prevention at Seton Medical Center Harker Heights</a:t>
            </a:r>
          </a:p>
        </p:txBody>
      </p:sp>
      <p:pic>
        <p:nvPicPr>
          <p:cNvPr id="5" name="Content Placeholder 4"/>
          <p:cNvPicPr>
            <a:picLocks noGrp="1" noChangeAspect="1"/>
          </p:cNvPicPr>
          <p:nvPr>
            <p:ph idx="1"/>
          </p:nvPr>
        </p:nvPicPr>
        <p:blipFill>
          <a:blip r:embed="rId2"/>
          <a:stretch>
            <a:fillRect/>
          </a:stretch>
        </p:blipFill>
        <p:spPr>
          <a:xfrm>
            <a:off x="2401361" y="1012914"/>
            <a:ext cx="7248697" cy="5628988"/>
          </a:xfrm>
          <a:prstGeom prst="rect">
            <a:avLst/>
          </a:prstGeom>
        </p:spPr>
      </p:pic>
    </p:spTree>
    <p:extLst>
      <p:ext uri="{BB962C8B-B14F-4D97-AF65-F5344CB8AC3E}">
        <p14:creationId xmlns:p14="http://schemas.microsoft.com/office/powerpoint/2010/main" val="143888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854466"/>
            <a:ext cx="10972800" cy="5832389"/>
          </a:xfrm>
        </p:spPr>
        <p:txBody>
          <a:bodyPr>
            <a:normAutofit fontScale="70000" lnSpcReduction="20000"/>
          </a:bodyPr>
          <a:lstStyle/>
          <a:p>
            <a:pPr>
              <a:buFont typeface="Wingdings" panose="05000000000000000000" pitchFamily="2" charset="2"/>
              <a:buChar char="Ø"/>
            </a:pPr>
            <a:endParaRPr lang="en-US" dirty="0" smtClean="0"/>
          </a:p>
          <a:p>
            <a:pPr>
              <a:buFont typeface="Wingdings" panose="05000000000000000000" pitchFamily="2" charset="2"/>
              <a:buChar char="Ø"/>
            </a:pPr>
            <a:r>
              <a:rPr lang="en-US" sz="2900" dirty="0" smtClean="0"/>
              <a:t>Droplet </a:t>
            </a:r>
            <a:r>
              <a:rPr lang="en-US" sz="2900" dirty="0"/>
              <a:t>– used for preventing the spread of germs caused by respiratory viruses and bacteria </a:t>
            </a:r>
            <a:r>
              <a:rPr lang="en-US" sz="2900" dirty="0" smtClean="0"/>
              <a:t>such </a:t>
            </a:r>
            <a:r>
              <a:rPr lang="en-US" sz="2900" dirty="0"/>
              <a:t>as influenza, pertussis, pneumonia, meningitis, etc.  Used in addition to contact </a:t>
            </a:r>
            <a:r>
              <a:rPr lang="en-US" sz="2900" dirty="0" smtClean="0"/>
              <a:t>precautions</a:t>
            </a:r>
            <a:r>
              <a:rPr lang="en-US" sz="2900" dirty="0"/>
              <a:t>, the wearing of a mask and </a:t>
            </a:r>
            <a:r>
              <a:rPr lang="en-US" sz="2900" dirty="0" smtClean="0"/>
              <a:t>eye </a:t>
            </a:r>
            <a:r>
              <a:rPr lang="en-US" sz="2900" dirty="0"/>
              <a:t>protection is to prevent spread of germs when an infected person talks, coughs or sneezes. Other people can become infected by breathing in the germs or getting them in their eyes. </a:t>
            </a:r>
          </a:p>
          <a:p>
            <a:endParaRPr lang="en-US" sz="2900" dirty="0" smtClean="0"/>
          </a:p>
          <a:p>
            <a:pPr lvl="1"/>
            <a:r>
              <a:rPr lang="en-US" sz="2900" dirty="0" smtClean="0"/>
              <a:t>Enhanced Droplet Precautions– </a:t>
            </a:r>
            <a:r>
              <a:rPr lang="en-US" sz="2900" dirty="0"/>
              <a:t>used for </a:t>
            </a:r>
            <a:r>
              <a:rPr lang="en-US" sz="2900" dirty="0" smtClean="0"/>
              <a:t>Covid 19 </a:t>
            </a:r>
            <a:r>
              <a:rPr lang="en-US" sz="2900" dirty="0"/>
              <a:t>at SMCHH – N-95 masks </a:t>
            </a:r>
            <a:r>
              <a:rPr lang="en-US" sz="2900" dirty="0" smtClean="0"/>
              <a:t>required</a:t>
            </a:r>
          </a:p>
          <a:p>
            <a:pPr marL="393192" lvl="1" indent="0">
              <a:buNone/>
            </a:pPr>
            <a:endParaRPr lang="en-US" sz="2900" dirty="0" smtClean="0"/>
          </a:p>
          <a:p>
            <a:pPr>
              <a:buFont typeface="Wingdings" panose="05000000000000000000" pitchFamily="2" charset="2"/>
              <a:buChar char="Ø"/>
            </a:pPr>
            <a:r>
              <a:rPr lang="en-US" sz="2900" dirty="0" smtClean="0"/>
              <a:t>Airborne </a:t>
            </a:r>
            <a:r>
              <a:rPr lang="en-US" sz="2900" dirty="0"/>
              <a:t>– used to prevent the spread of germs through the air or dust.  Examples include tuberculosis, measles, chickenpox, SARS, MERS-</a:t>
            </a:r>
            <a:r>
              <a:rPr lang="en-US" sz="2900" dirty="0" err="1"/>
              <a:t>CoV</a:t>
            </a:r>
            <a:r>
              <a:rPr lang="en-US" sz="2900" dirty="0"/>
              <a:t>, disseminated shingles (varicella/herpes zoster).  Germs can remain in air or dust for a long time and spread far from you to others. 	Anyone who breathes in the germs can become infected. N-95 masks are used as well as contact isolation and good hand hygiene.  Encourage the patient to cover the mouth and nose with a tissue when coughing or sneezing and to practice hand hygiene often.  </a:t>
            </a:r>
          </a:p>
          <a:p>
            <a:endParaRPr lang="en-US" sz="2900" dirty="0"/>
          </a:p>
          <a:p>
            <a:pPr>
              <a:buFont typeface="Wingdings" panose="05000000000000000000" pitchFamily="2" charset="2"/>
              <a:buChar char="Ø"/>
            </a:pPr>
            <a:r>
              <a:rPr lang="en-US" sz="2900" dirty="0"/>
              <a:t>Neutropenic – also known as Protective or Reverse isolation is used to prevent the spread of </a:t>
            </a:r>
            <a:r>
              <a:rPr lang="en-US" sz="2900" dirty="0" smtClean="0"/>
              <a:t>germs </a:t>
            </a:r>
            <a:r>
              <a:rPr lang="en-US" sz="2900" dirty="0"/>
              <a:t>to the patient from outside sources when the patient’s immune system is compromised</a:t>
            </a:r>
            <a:r>
              <a:rPr lang="en-US" sz="2900" dirty="0" smtClean="0"/>
              <a:t>.</a:t>
            </a:r>
          </a:p>
        </p:txBody>
      </p:sp>
      <p:sp>
        <p:nvSpPr>
          <p:cNvPr id="4" name="Title 3"/>
          <p:cNvSpPr>
            <a:spLocks noGrp="1"/>
          </p:cNvSpPr>
          <p:nvPr>
            <p:ph type="title"/>
          </p:nvPr>
        </p:nvSpPr>
        <p:spPr>
          <a:xfrm>
            <a:off x="609600" y="0"/>
            <a:ext cx="10972800" cy="733168"/>
          </a:xfrm>
        </p:spPr>
        <p:txBody>
          <a:bodyPr>
            <a:normAutofit/>
          </a:bodyPr>
          <a:lstStyle/>
          <a:p>
            <a:r>
              <a:rPr lang="en-US" sz="2800" dirty="0"/>
              <a:t>Infection Prevention at Seton Medical Center Harker Heights</a:t>
            </a:r>
          </a:p>
        </p:txBody>
      </p:sp>
    </p:spTree>
    <p:extLst>
      <p:ext uri="{BB962C8B-B14F-4D97-AF65-F5344CB8AC3E}">
        <p14:creationId xmlns:p14="http://schemas.microsoft.com/office/powerpoint/2010/main" val="157878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888427"/>
            <a:ext cx="10972800" cy="5829614"/>
          </a:xfrm>
        </p:spPr>
        <p:txBody>
          <a:bodyPr>
            <a:normAutofit fontScale="70000" lnSpcReduction="20000"/>
          </a:bodyPr>
          <a:lstStyle/>
          <a:p>
            <a:endParaRPr lang="en-US" dirty="0" smtClean="0"/>
          </a:p>
          <a:p>
            <a:r>
              <a:rPr lang="en-US" dirty="0" smtClean="0"/>
              <a:t>Below </a:t>
            </a:r>
            <a:r>
              <a:rPr lang="en-US" dirty="0"/>
              <a:t>is a table for precautions for selected infections and conditions.  It is by no means a complete list.  There is an additional list at each nurses station in the infection control book.  </a:t>
            </a:r>
          </a:p>
          <a:p>
            <a:r>
              <a:rPr lang="en-US" dirty="0"/>
              <a:t>The list can also be found at</a:t>
            </a:r>
            <a:r>
              <a:rPr lang="en-US" dirty="0" smtClean="0"/>
              <a:t>:</a:t>
            </a:r>
          </a:p>
          <a:p>
            <a:pPr marL="109728" indent="0">
              <a:buNone/>
            </a:pPr>
            <a:r>
              <a:rPr lang="en-US" dirty="0"/>
              <a:t>	</a:t>
            </a:r>
            <a:r>
              <a:rPr lang="en-US" dirty="0">
                <a:hlinkClick r:id="rId2"/>
              </a:rPr>
              <a:t>https://</a:t>
            </a:r>
            <a:r>
              <a:rPr lang="en-US" dirty="0" smtClean="0">
                <a:hlinkClick r:id="rId2"/>
              </a:rPr>
              <a:t>www.cdc.gov/infectioncontrol/guidelines/isolation/appendix/type-duration-precautions.html</a:t>
            </a:r>
            <a:endParaRPr lang="en-US" dirty="0" smtClean="0"/>
          </a:p>
          <a:p>
            <a:pPr marL="109728" indent="0">
              <a:buNone/>
            </a:pPr>
            <a:endParaRPr lang="en-US" dirty="0"/>
          </a:p>
          <a:p>
            <a:r>
              <a:rPr lang="en-US" dirty="0"/>
              <a:t>As a standard, any patient coming in with diarrheal stools should be questioned on how many per day. If there are more than 3 per day, </a:t>
            </a:r>
            <a:r>
              <a:rPr lang="en-US" dirty="0" smtClean="0"/>
              <a:t>or the patient has been admitted to a skilled nursing facility, they </a:t>
            </a:r>
            <a:r>
              <a:rPr lang="en-US" dirty="0"/>
              <a:t>should be placed in enteric isolation and the physician notified.</a:t>
            </a:r>
          </a:p>
          <a:p>
            <a:endParaRPr lang="en-US" dirty="0"/>
          </a:p>
          <a:p>
            <a:r>
              <a:rPr lang="en-US" dirty="0"/>
              <a:t>All patients </a:t>
            </a:r>
            <a:r>
              <a:rPr lang="en-US" dirty="0" smtClean="0"/>
              <a:t>should have the required screenings completed. If any of the patients screen positive, please ensure the policy is followed for the specific screening (example: MRSA screening is positive, then the patient will need a MRSA nasal swab performed)</a:t>
            </a:r>
            <a:endParaRPr lang="en-US" dirty="0"/>
          </a:p>
          <a:p>
            <a:endParaRPr lang="en-US" dirty="0"/>
          </a:p>
          <a:p>
            <a:r>
              <a:rPr lang="en-US" dirty="0"/>
              <a:t>The Duration of illness of any patient may be dependent upon the infection, site and severity of illness.  This may be decided on a case by case basis.  Please ask the Infection </a:t>
            </a:r>
            <a:r>
              <a:rPr lang="en-US" dirty="0" err="1" smtClean="0"/>
              <a:t>Preventionist</a:t>
            </a:r>
            <a:r>
              <a:rPr lang="en-US" dirty="0" smtClean="0"/>
              <a:t> </a:t>
            </a:r>
            <a:r>
              <a:rPr lang="en-US" dirty="0"/>
              <a:t>for guidance if you have any questions or concerns.</a:t>
            </a:r>
          </a:p>
          <a:p>
            <a:endParaRPr lang="en-US" dirty="0"/>
          </a:p>
          <a:p>
            <a:endParaRPr lang="en-US" dirty="0"/>
          </a:p>
        </p:txBody>
      </p:sp>
      <p:sp>
        <p:nvSpPr>
          <p:cNvPr id="4" name="Title 3"/>
          <p:cNvSpPr>
            <a:spLocks noGrp="1"/>
          </p:cNvSpPr>
          <p:nvPr>
            <p:ph type="title"/>
          </p:nvPr>
        </p:nvSpPr>
        <p:spPr>
          <a:xfrm>
            <a:off x="609600" y="0"/>
            <a:ext cx="10972800" cy="733168"/>
          </a:xfrm>
        </p:spPr>
        <p:txBody>
          <a:bodyPr>
            <a:normAutofit/>
          </a:bodyPr>
          <a:lstStyle/>
          <a:p>
            <a:r>
              <a:rPr lang="en-US" sz="2800" dirty="0"/>
              <a:t>Infection Prevention at Seton Medical Center Harker Heights</a:t>
            </a:r>
          </a:p>
        </p:txBody>
      </p:sp>
    </p:spTree>
    <p:extLst>
      <p:ext uri="{BB962C8B-B14F-4D97-AF65-F5344CB8AC3E}">
        <p14:creationId xmlns:p14="http://schemas.microsoft.com/office/powerpoint/2010/main" val="1041798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040786"/>
            <a:ext cx="10972800" cy="5134457"/>
          </a:xfrm>
        </p:spPr>
        <p:txBody>
          <a:bodyPr>
            <a:normAutofit/>
          </a:bodyPr>
          <a:lstStyle/>
          <a:p>
            <a:r>
              <a:rPr lang="en-US" dirty="0"/>
              <a:t>Often, patients find themselves placed on “Isolation Precautions” and yet, they fail to receive an adequate explanation of why or what that entails.  </a:t>
            </a:r>
          </a:p>
          <a:p>
            <a:r>
              <a:rPr lang="en-US" dirty="0" smtClean="0"/>
              <a:t>Ensure any patient education regarding isolation is documented in Epic. This will help meet TJC requirements for educating the patient.</a:t>
            </a:r>
          </a:p>
          <a:p>
            <a:r>
              <a:rPr lang="en-US" dirty="0" smtClean="0"/>
              <a:t>Questions </a:t>
            </a:r>
            <a:r>
              <a:rPr lang="en-US" dirty="0"/>
              <a:t>should be answered at the time the patient is placed on isolation: why is the patient on isolation? How long can they be expected to be on isolation? Etc.</a:t>
            </a:r>
          </a:p>
          <a:p>
            <a:r>
              <a:rPr lang="en-US" dirty="0"/>
              <a:t>If you are unsure of the length of duration, please consult the physician or Infection Prevention.</a:t>
            </a:r>
          </a:p>
          <a:p>
            <a:endParaRPr lang="en-US" dirty="0"/>
          </a:p>
        </p:txBody>
      </p:sp>
      <p:sp>
        <p:nvSpPr>
          <p:cNvPr id="4" name="Title 3"/>
          <p:cNvSpPr>
            <a:spLocks noGrp="1"/>
          </p:cNvSpPr>
          <p:nvPr>
            <p:ph type="title"/>
          </p:nvPr>
        </p:nvSpPr>
        <p:spPr>
          <a:xfrm>
            <a:off x="609600" y="0"/>
            <a:ext cx="10972800" cy="733168"/>
          </a:xfrm>
        </p:spPr>
        <p:txBody>
          <a:bodyPr>
            <a:normAutofit/>
          </a:bodyPr>
          <a:lstStyle/>
          <a:p>
            <a:r>
              <a:rPr lang="en-US" sz="2800" dirty="0"/>
              <a:t>Infection Prevention at Seton Medical Center Harker Heights</a:t>
            </a:r>
          </a:p>
        </p:txBody>
      </p:sp>
    </p:spTree>
    <p:extLst>
      <p:ext uri="{BB962C8B-B14F-4D97-AF65-F5344CB8AC3E}">
        <p14:creationId xmlns:p14="http://schemas.microsoft.com/office/powerpoint/2010/main" val="226009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172095"/>
            <a:ext cx="8229600" cy="4835197"/>
          </a:xfrm>
        </p:spPr>
        <p:txBody>
          <a:bodyPr/>
          <a:lstStyle/>
          <a:p>
            <a:r>
              <a:rPr lang="en-US" dirty="0" smtClean="0"/>
              <a:t>Simply click on the add isolation when the alert is brought up when the chart opens or isolation icon on the patient dashboard and add the most appropriate type</a:t>
            </a:r>
          </a:p>
          <a:p>
            <a:r>
              <a:rPr lang="en-US" dirty="0" smtClean="0"/>
              <a:t>Follow the guidelines in the isolation prompts. If you would like more information the CDC link with take you to the information page.</a:t>
            </a:r>
          </a:p>
          <a:p>
            <a:r>
              <a:rPr lang="en-US" dirty="0" smtClean="0"/>
              <a:t>Floor Nurses may add isolation but cannot resolve an infection. Only Infection Prevention has the ability to resolve an infection.</a:t>
            </a:r>
            <a:endParaRPr lang="en-US" dirty="0"/>
          </a:p>
        </p:txBody>
      </p:sp>
      <p:sp>
        <p:nvSpPr>
          <p:cNvPr id="3" name="Title 2"/>
          <p:cNvSpPr>
            <a:spLocks noGrp="1"/>
          </p:cNvSpPr>
          <p:nvPr>
            <p:ph type="title"/>
          </p:nvPr>
        </p:nvSpPr>
        <p:spPr>
          <a:xfrm>
            <a:off x="1981200" y="152400"/>
            <a:ext cx="8229600" cy="838200"/>
          </a:xfrm>
        </p:spPr>
        <p:txBody>
          <a:bodyPr>
            <a:normAutofit/>
          </a:bodyPr>
          <a:lstStyle/>
          <a:p>
            <a:r>
              <a:rPr lang="en-US" dirty="0" smtClean="0"/>
              <a:t>Adding Isolation in Epic</a:t>
            </a:r>
            <a:endParaRPr lang="en-US" dirty="0"/>
          </a:p>
        </p:txBody>
      </p:sp>
    </p:spTree>
    <p:extLst>
      <p:ext uri="{BB962C8B-B14F-4D97-AF65-F5344CB8AC3E}">
        <p14:creationId xmlns:p14="http://schemas.microsoft.com/office/powerpoint/2010/main" val="2769991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400"/>
            <a:ext cx="8043949" cy="1177636"/>
          </a:xfrm>
        </p:spPr>
        <p:txBody>
          <a:bodyPr>
            <a:normAutofit fontScale="90000"/>
          </a:bodyPr>
          <a:lstStyle/>
          <a:p>
            <a:pPr algn="ctr"/>
            <a:r>
              <a:rPr lang="en-US" dirty="0" smtClean="0"/>
              <a:t>Adding Isolation in Epic</a:t>
            </a:r>
            <a:br>
              <a:rPr lang="en-US" dirty="0" smtClean="0"/>
            </a:br>
            <a:r>
              <a:rPr lang="en-US" sz="2000" dirty="0" smtClean="0"/>
              <a:t>This will show if isolation is not assigned to an infections patient:</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8801" y="1481138"/>
            <a:ext cx="9374398" cy="4525962"/>
          </a:xfrm>
        </p:spPr>
      </p:pic>
    </p:spTree>
    <p:extLst>
      <p:ext uri="{BB962C8B-B14F-4D97-AF65-F5344CB8AC3E}">
        <p14:creationId xmlns:p14="http://schemas.microsoft.com/office/powerpoint/2010/main" val="1411970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400"/>
            <a:ext cx="8043949" cy="1177636"/>
          </a:xfrm>
        </p:spPr>
        <p:txBody>
          <a:bodyPr>
            <a:normAutofit fontScale="90000"/>
          </a:bodyPr>
          <a:lstStyle/>
          <a:p>
            <a:pPr algn="ctr"/>
            <a:r>
              <a:rPr lang="en-US" dirty="0" smtClean="0"/>
              <a:t>Adding Isolation in Epic</a:t>
            </a:r>
            <a:br>
              <a:rPr lang="en-US" dirty="0" smtClean="0"/>
            </a:br>
            <a:r>
              <a:rPr lang="en-US" sz="2000" dirty="0" smtClean="0"/>
              <a:t>This will show if isolation is not assigned to an infections patient:</a:t>
            </a:r>
            <a:endParaRPr lang="en-US" sz="2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3108" y="1481138"/>
            <a:ext cx="9425783" cy="4525962"/>
          </a:xfrm>
        </p:spPr>
      </p:pic>
    </p:spTree>
    <p:extLst>
      <p:ext uri="{BB962C8B-B14F-4D97-AF65-F5344CB8AC3E}">
        <p14:creationId xmlns:p14="http://schemas.microsoft.com/office/powerpoint/2010/main" val="55364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399"/>
            <a:ext cx="8160327" cy="1252451"/>
          </a:xfrm>
        </p:spPr>
        <p:txBody>
          <a:bodyPr>
            <a:normAutofit/>
          </a:bodyPr>
          <a:lstStyle/>
          <a:p>
            <a:pPr algn="ctr"/>
            <a:r>
              <a:rPr lang="en-US" dirty="0" smtClean="0"/>
              <a:t>Adding Isolation in Epic</a:t>
            </a:r>
            <a:br>
              <a:rPr lang="en-US" dirty="0" smtClean="0"/>
            </a:br>
            <a:r>
              <a:rPr lang="en-US" sz="1800" dirty="0" smtClean="0"/>
              <a:t>It will tell you what the infection is and what needs to be added:</a:t>
            </a:r>
            <a:endParaRPr lang="en-US" dirty="0"/>
          </a:p>
        </p:txBody>
      </p:sp>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320745"/>
            <a:ext cx="10972800" cy="2846747"/>
          </a:xfrm>
        </p:spPr>
      </p:pic>
    </p:spTree>
    <p:extLst>
      <p:ext uri="{BB962C8B-B14F-4D97-AF65-F5344CB8AC3E}">
        <p14:creationId xmlns:p14="http://schemas.microsoft.com/office/powerpoint/2010/main" val="3898198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400"/>
            <a:ext cx="8229600" cy="533400"/>
          </a:xfrm>
        </p:spPr>
        <p:txBody>
          <a:bodyPr>
            <a:normAutofit fontScale="90000"/>
          </a:bodyPr>
          <a:lstStyle/>
          <a:p>
            <a:r>
              <a:rPr lang="en-US" dirty="0" smtClean="0"/>
              <a:t>Adding Isolation in Epic</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853406"/>
            <a:ext cx="8686800" cy="3781425"/>
          </a:xfrm>
        </p:spPr>
      </p:pic>
    </p:spTree>
    <p:extLst>
      <p:ext uri="{BB962C8B-B14F-4D97-AF65-F5344CB8AC3E}">
        <p14:creationId xmlns:p14="http://schemas.microsoft.com/office/powerpoint/2010/main" val="33461348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isolation powerpoint for residents - Rickmon 2-2018</Template>
  <TotalTime>6946</TotalTime>
  <Words>1116</Words>
  <Application>Microsoft Office PowerPoint</Application>
  <PresentationFormat>Widescreen</PresentationFormat>
  <Paragraphs>89</Paragraphs>
  <Slides>14</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14</vt:i4>
      </vt:variant>
    </vt:vector>
  </HeadingPairs>
  <TitlesOfParts>
    <vt:vector size="26" baseType="lpstr">
      <vt:lpstr>Arial</vt:lpstr>
      <vt:lpstr>Calibri</vt:lpstr>
      <vt:lpstr>Lucida Sans Unicode</vt:lpstr>
      <vt:lpstr>Verdana</vt:lpstr>
      <vt:lpstr>Wingdings</vt:lpstr>
      <vt:lpstr>Wingdings 2</vt:lpstr>
      <vt:lpstr>Wingdings 3</vt:lpstr>
      <vt:lpstr>Concourse</vt:lpstr>
      <vt:lpstr>1_Concourse</vt:lpstr>
      <vt:lpstr>2_Concourse</vt:lpstr>
      <vt:lpstr>3_Concourse</vt:lpstr>
      <vt:lpstr>4_Concourse</vt:lpstr>
      <vt:lpstr>Infection Prevention at Seton Medical Center Harker Heights</vt:lpstr>
      <vt:lpstr>Infection Prevention at Seton Medical Center Harker Heights</vt:lpstr>
      <vt:lpstr>Infection Prevention at Seton Medical Center Harker Heights</vt:lpstr>
      <vt:lpstr>Infection Prevention at Seton Medical Center Harker Heights</vt:lpstr>
      <vt:lpstr>Adding Isolation in Epic</vt:lpstr>
      <vt:lpstr>Adding Isolation in Epic This will show if isolation is not assigned to an infections patient:</vt:lpstr>
      <vt:lpstr>Adding Isolation in Epic This will show if isolation is not assigned to an infections patient:</vt:lpstr>
      <vt:lpstr>Adding Isolation in Epic It will tell you what the infection is and what needs to be added:</vt:lpstr>
      <vt:lpstr>Adding Isolation in Epic</vt:lpstr>
      <vt:lpstr>Adding Isolation in Epic</vt:lpstr>
      <vt:lpstr>Airborne Precautions</vt:lpstr>
      <vt:lpstr>Airborne Isolation Room (“Negative Pressure Room”)</vt:lpstr>
      <vt:lpstr>Airborne Isolation Room (“Negative Pressure Room”)</vt:lpstr>
      <vt:lpstr>Infection Prevention at Seton Medical Center Harker Heights</vt:lpstr>
    </vt:vector>
  </TitlesOfParts>
  <Company>LHP Hospital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Lareine Rickmon</dc:creator>
  <cp:lastModifiedBy>MELINDA Laprade</cp:lastModifiedBy>
  <cp:revision>16</cp:revision>
  <dcterms:created xsi:type="dcterms:W3CDTF">2018-08-30T21:14:59Z</dcterms:created>
  <dcterms:modified xsi:type="dcterms:W3CDTF">2022-07-26T15:00:18Z</dcterms:modified>
</cp:coreProperties>
</file>