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5"/>
  </p:notesMasterIdLst>
  <p:handoutMasterIdLst>
    <p:handoutMasterId r:id="rId76"/>
  </p:handoutMasterIdLst>
  <p:sldIdLst>
    <p:sldId id="256" r:id="rId2"/>
    <p:sldId id="263" r:id="rId3"/>
    <p:sldId id="303" r:id="rId4"/>
    <p:sldId id="302" r:id="rId5"/>
    <p:sldId id="264" r:id="rId6"/>
    <p:sldId id="257" r:id="rId7"/>
    <p:sldId id="300" r:id="rId8"/>
    <p:sldId id="301" r:id="rId9"/>
    <p:sldId id="262" r:id="rId10"/>
    <p:sldId id="258" r:id="rId11"/>
    <p:sldId id="266" r:id="rId12"/>
    <p:sldId id="267" r:id="rId13"/>
    <p:sldId id="268" r:id="rId14"/>
    <p:sldId id="269" r:id="rId15"/>
    <p:sldId id="259" r:id="rId16"/>
    <p:sldId id="270" r:id="rId17"/>
    <p:sldId id="271" r:id="rId18"/>
    <p:sldId id="276" r:id="rId19"/>
    <p:sldId id="272" r:id="rId20"/>
    <p:sldId id="275" r:id="rId21"/>
    <p:sldId id="273" r:id="rId22"/>
    <p:sldId id="274" r:id="rId23"/>
    <p:sldId id="277" r:id="rId24"/>
    <p:sldId id="330" r:id="rId25"/>
    <p:sldId id="332" r:id="rId26"/>
    <p:sldId id="334" r:id="rId27"/>
    <p:sldId id="331" r:id="rId28"/>
    <p:sldId id="335" r:id="rId29"/>
    <p:sldId id="333" r:id="rId30"/>
    <p:sldId id="329" r:id="rId31"/>
    <p:sldId id="278" r:id="rId32"/>
    <p:sldId id="283" r:id="rId33"/>
    <p:sldId id="279" r:id="rId34"/>
    <p:sldId id="280" r:id="rId35"/>
    <p:sldId id="284" r:id="rId36"/>
    <p:sldId id="260" r:id="rId37"/>
    <p:sldId id="321" r:id="rId38"/>
    <p:sldId id="324" r:id="rId39"/>
    <p:sldId id="323" r:id="rId40"/>
    <p:sldId id="325" r:id="rId41"/>
    <p:sldId id="326" r:id="rId42"/>
    <p:sldId id="314" r:id="rId43"/>
    <p:sldId id="315" r:id="rId44"/>
    <p:sldId id="306" r:id="rId45"/>
    <p:sldId id="305" r:id="rId46"/>
    <p:sldId id="307" r:id="rId47"/>
    <p:sldId id="308" r:id="rId48"/>
    <p:sldId id="309" r:id="rId49"/>
    <p:sldId id="311" r:id="rId50"/>
    <p:sldId id="310" r:id="rId51"/>
    <p:sldId id="312" r:id="rId52"/>
    <p:sldId id="313" r:id="rId53"/>
    <p:sldId id="319" r:id="rId54"/>
    <p:sldId id="320" r:id="rId55"/>
    <p:sldId id="336" r:id="rId56"/>
    <p:sldId id="261" r:id="rId57"/>
    <p:sldId id="285" r:id="rId58"/>
    <p:sldId id="286" r:id="rId59"/>
    <p:sldId id="337" r:id="rId60"/>
    <p:sldId id="288" r:id="rId61"/>
    <p:sldId id="289" r:id="rId62"/>
    <p:sldId id="290" r:id="rId63"/>
    <p:sldId id="292" r:id="rId64"/>
    <p:sldId id="293" r:id="rId65"/>
    <p:sldId id="294" r:id="rId66"/>
    <p:sldId id="327" r:id="rId67"/>
    <p:sldId id="328" r:id="rId68"/>
    <p:sldId id="297" r:id="rId69"/>
    <p:sldId id="296" r:id="rId70"/>
    <p:sldId id="298" r:id="rId71"/>
    <p:sldId id="299" r:id="rId72"/>
    <p:sldId id="304" r:id="rId73"/>
    <p:sldId id="317" r:id="rId7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60"/>
  </p:normalViewPr>
  <p:slideViewPr>
    <p:cSldViewPr>
      <p:cViewPr varScale="1">
        <p:scale>
          <a:sx n="106" d="100"/>
          <a:sy n="106" d="100"/>
        </p:scale>
        <p:origin x="11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7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5E031E-7710-46E5-B0D8-634E2EE9E5D4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3C7CBC-A102-48AF-8047-990B0D465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16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B42E0E-124F-4CDF-ABE7-CAD41A7CEB6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F1D7CD-77B0-4BDA-8669-B5827F440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ECDE-1DE5-4A7F-9A63-9DA4047BA091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26A-EB13-4192-A747-6B58377E7A92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09553B54-4235-48D0-9719-EC22B372676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26A-EB13-4192-A747-6B58377E7A92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3B54-4235-48D0-9719-EC22B3726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26A-EB13-4192-A747-6B58377E7A92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09553B54-4235-48D0-9719-EC22B37267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26A-EB13-4192-A747-6B58377E7A92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3B54-4235-48D0-9719-EC22B3726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26A-EB13-4192-A747-6B58377E7A92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09553B54-4235-48D0-9719-EC22B37267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26A-EB13-4192-A747-6B58377E7A92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3B54-4235-48D0-9719-EC22B3726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26A-EB13-4192-A747-6B58377E7A92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3B54-4235-48D0-9719-EC22B3726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26A-EB13-4192-A747-6B58377E7A92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3B54-4235-48D0-9719-EC22B3726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26A-EB13-4192-A747-6B58377E7A92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3B54-4235-48D0-9719-EC22B3726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26A-EB13-4192-A747-6B58377E7A92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3B54-4235-48D0-9719-EC22B37267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26A-EB13-4192-A747-6B58377E7A92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3B54-4235-48D0-9719-EC22B37267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E28D26A-EB13-4192-A747-6B58377E7A92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553B54-4235-48D0-9719-EC22B37267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mp.org/Tools/confuseddrugnames.pdf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667000"/>
            <a:ext cx="8686800" cy="2286000"/>
          </a:xfrm>
        </p:spPr>
        <p:txBody>
          <a:bodyPr>
            <a:normAutofit/>
          </a:bodyPr>
          <a:lstStyle/>
          <a:p>
            <a:r>
              <a:rPr lang="en-US" dirty="0"/>
              <a:t>Medication, IVs  and </a:t>
            </a:r>
            <a:br>
              <a:rPr lang="en-US" dirty="0"/>
            </a:br>
            <a:r>
              <a:rPr lang="en-US" dirty="0"/>
              <a:t>Blood Transfusions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943600"/>
            <a:ext cx="8001000" cy="533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6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I do In Case of A Drug Error or Adverse Reaction?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/>
              <a:t>Report to attending physician</a:t>
            </a:r>
          </a:p>
          <a:p>
            <a:r>
              <a:rPr lang="en-US" dirty="0"/>
              <a:t>Complete a Variance Report</a:t>
            </a:r>
          </a:p>
          <a:p>
            <a:r>
              <a:rPr lang="en-US" dirty="0"/>
              <a:t>Report incompatibilities to the Pharmacy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7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686800" cy="1844040"/>
          </a:xfrm>
        </p:spPr>
        <p:txBody>
          <a:bodyPr>
            <a:normAutofit fontScale="90000"/>
          </a:bodyPr>
          <a:lstStyle/>
          <a:p>
            <a:r>
              <a:rPr lang="en-US" dirty="0"/>
              <a:t>Controlled Substance Discrepancy</a:t>
            </a:r>
          </a:p>
        </p:txBody>
      </p:sp>
    </p:spTree>
    <p:extLst>
      <p:ext uri="{BB962C8B-B14F-4D97-AF65-F5344CB8AC3E}">
        <p14:creationId xmlns:p14="http://schemas.microsoft.com/office/powerpoint/2010/main" val="792619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Controlled Substance Discrepancies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discrepancies will be reviewed and reconciled prior to the end of shift.</a:t>
            </a:r>
          </a:p>
          <a:p>
            <a:pPr lvl="1"/>
            <a:r>
              <a:rPr lang="en-US" dirty="0"/>
              <a:t>All staff will remain on site until resolved</a:t>
            </a:r>
          </a:p>
          <a:p>
            <a:pPr lvl="1"/>
            <a:r>
              <a:rPr lang="en-US" dirty="0"/>
              <a:t>Supervisor and Pharmacist will be notified</a:t>
            </a:r>
          </a:p>
          <a:p>
            <a:r>
              <a:rPr lang="en-US" dirty="0"/>
              <a:t>All discrepancy resolutions will be reviewed by the House Supervisor</a:t>
            </a:r>
          </a:p>
          <a:p>
            <a:pPr lvl="1"/>
            <a:r>
              <a:rPr lang="en-US" dirty="0"/>
              <a:t>except in OR – reviewed by OR Director or Charge Nurse</a:t>
            </a:r>
          </a:p>
          <a:p>
            <a:r>
              <a:rPr lang="en-US" dirty="0"/>
              <a:t>If discrepancy can not be resolved, Director of Pharmacy, CNO, or the Administrator On Call  will be notified immediately</a:t>
            </a:r>
          </a:p>
          <a:p>
            <a:pPr lvl="1"/>
            <a:r>
              <a:rPr lang="en-US" dirty="0"/>
              <a:t>Drug Screens per hospital policy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7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Controlled Substance Wasting</a:t>
            </a:r>
          </a:p>
        </p:txBody>
      </p:sp>
    </p:spTree>
    <p:extLst>
      <p:ext uri="{BB962C8B-B14F-4D97-AF65-F5344CB8AC3E}">
        <p14:creationId xmlns:p14="http://schemas.microsoft.com/office/powerpoint/2010/main" val="2676832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Wasting Controlled Substances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Wastage of controlled substance</a:t>
            </a:r>
          </a:p>
          <a:p>
            <a:pPr lvl="1"/>
            <a:r>
              <a:rPr lang="en-US" sz="2800" dirty="0"/>
              <a:t>Witnessed – by RN or physician</a:t>
            </a:r>
          </a:p>
          <a:p>
            <a:pPr lvl="1"/>
            <a:r>
              <a:rPr lang="en-US" sz="2800" dirty="0"/>
              <a:t>Documented – by both parties in </a:t>
            </a:r>
            <a:r>
              <a:rPr lang="en-US" sz="2800" dirty="0" err="1"/>
              <a:t>Accu</a:t>
            </a:r>
            <a:r>
              <a:rPr lang="en-US" sz="2800" dirty="0"/>
              <a:t>-Dose</a:t>
            </a:r>
          </a:p>
          <a:p>
            <a:pPr lvl="1"/>
            <a:r>
              <a:rPr lang="en-US" sz="2800" dirty="0"/>
              <a:t>Destroy wastage</a:t>
            </a:r>
          </a:p>
          <a:p>
            <a:pPr lvl="2"/>
            <a:r>
              <a:rPr lang="en-US" dirty="0"/>
              <a:t>Liquids – waste in the Sharps Container</a:t>
            </a:r>
          </a:p>
          <a:p>
            <a:pPr lvl="2"/>
            <a:r>
              <a:rPr lang="en-US" dirty="0"/>
              <a:t>Patches – fold (sticky side together) place in Sharps Container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32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534400" cy="3581400"/>
          </a:xfrm>
        </p:spPr>
        <p:txBody>
          <a:bodyPr>
            <a:normAutofit/>
          </a:bodyPr>
          <a:lstStyle/>
          <a:p>
            <a:r>
              <a:rPr lang="en-US" dirty="0"/>
              <a:t>IV Therapy – Adult / Pediatric</a:t>
            </a:r>
            <a:br>
              <a:rPr lang="en-US" dirty="0"/>
            </a:br>
            <a:r>
              <a:rPr lang="en-US" sz="3600" dirty="0"/>
              <a:t>    </a:t>
            </a:r>
            <a:r>
              <a:rPr lang="en-US" dirty="0"/>
              <a:t/>
            </a:r>
            <a:br>
              <a:rPr lang="en-US" dirty="0"/>
            </a:br>
            <a:r>
              <a:rPr lang="en-US" sz="5400" dirty="0"/>
              <a:t>Peripheral</a:t>
            </a:r>
            <a:br>
              <a:rPr lang="en-US" sz="5400" dirty="0"/>
            </a:br>
            <a:r>
              <a:rPr lang="en-US" sz="5400" dirty="0"/>
              <a:t>    Central and PICC</a:t>
            </a:r>
          </a:p>
        </p:txBody>
      </p:sp>
    </p:spTree>
    <p:extLst>
      <p:ext uri="{BB962C8B-B14F-4D97-AF65-F5344CB8AC3E}">
        <p14:creationId xmlns:p14="http://schemas.microsoft.com/office/powerpoint/2010/main" val="1021679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Peripheral Site  / Catheter Selection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373563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Always choose the distal most site available </a:t>
            </a:r>
            <a:r>
              <a:rPr lang="en-US" sz="2800" dirty="0"/>
              <a:t>based on </a:t>
            </a:r>
          </a:p>
          <a:p>
            <a:pPr lvl="1"/>
            <a:r>
              <a:rPr lang="en-US" dirty="0"/>
              <a:t>Patient Condition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Site Availability</a:t>
            </a:r>
          </a:p>
          <a:p>
            <a:pPr lvl="1"/>
            <a:r>
              <a:rPr lang="en-US" dirty="0"/>
              <a:t>Medication to be infused</a:t>
            </a:r>
          </a:p>
          <a:p>
            <a:pPr lvl="1"/>
            <a:r>
              <a:rPr lang="en-US" dirty="0"/>
              <a:t>Treatment to be administered</a:t>
            </a:r>
          </a:p>
          <a:p>
            <a:pPr lvl="1"/>
            <a:r>
              <a:rPr lang="en-US" dirty="0"/>
              <a:t>Duration of infusion</a:t>
            </a:r>
          </a:p>
          <a:p>
            <a:r>
              <a:rPr lang="en-US" sz="2800" dirty="0"/>
              <a:t>Catheter Selection</a:t>
            </a:r>
          </a:p>
          <a:p>
            <a:pPr lvl="1"/>
            <a:r>
              <a:rPr lang="en-US" dirty="0"/>
              <a:t>20 gauge for adults is typical</a:t>
            </a:r>
          </a:p>
          <a:p>
            <a:r>
              <a:rPr lang="en-US" b="1" dirty="0"/>
              <a:t>Use Alcohol Impregnated Port Protectors </a:t>
            </a:r>
            <a:r>
              <a:rPr lang="en-US" b="1" dirty="0" smtClean="0"/>
              <a:t>( </a:t>
            </a:r>
            <a:r>
              <a:rPr lang="en-US" b="1" dirty="0" err="1" smtClean="0"/>
              <a:t>Swabcaps</a:t>
            </a:r>
            <a:r>
              <a:rPr lang="en-US" b="1" dirty="0" smtClean="0"/>
              <a:t> and CUROS  tips) </a:t>
            </a:r>
            <a:r>
              <a:rPr lang="en-US" b="1" dirty="0"/>
              <a:t>on all IV access ports and connectors</a:t>
            </a:r>
          </a:p>
        </p:txBody>
      </p:sp>
    </p:spTree>
    <p:extLst>
      <p:ext uri="{BB962C8B-B14F-4D97-AF65-F5344CB8AC3E}">
        <p14:creationId xmlns:p14="http://schemas.microsoft.com/office/powerpoint/2010/main" val="2079476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Peripheral IV Catheter/Site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sz="3200" dirty="0" smtClean="0"/>
              <a:t>Peripheral IV site can remain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</a:p>
          <a:p>
            <a:pPr lvl="2"/>
            <a:r>
              <a:rPr lang="en-US" sz="2600" dirty="0"/>
              <a:t>Exception</a:t>
            </a:r>
          </a:p>
          <a:p>
            <a:pPr lvl="3"/>
            <a:r>
              <a:rPr lang="en-US" sz="2600" dirty="0"/>
              <a:t>IVs placed by EMS – must be replaced within 24 hours of site placement</a:t>
            </a:r>
          </a:p>
          <a:p>
            <a:pPr lvl="3"/>
            <a:r>
              <a:rPr lang="en-US" sz="2600" dirty="0"/>
              <a:t>Adult patients that have limited venous access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sz="3200" dirty="0"/>
              <a:t>Dressing Change</a:t>
            </a:r>
            <a:endParaRPr lang="en-US" dirty="0"/>
          </a:p>
          <a:p>
            <a:pPr lvl="2"/>
            <a:r>
              <a:rPr lang="en-US" sz="2600" dirty="0"/>
              <a:t>Every 96 hours (4 days)</a:t>
            </a:r>
          </a:p>
          <a:p>
            <a:pPr lvl="3"/>
            <a:r>
              <a:rPr lang="en-US" sz="2400" dirty="0"/>
              <a:t>Sooner if needed</a:t>
            </a:r>
          </a:p>
          <a:p>
            <a:pPr lvl="2"/>
            <a:r>
              <a:rPr lang="en-US" sz="2600" dirty="0"/>
              <a:t>Document on dressing </a:t>
            </a:r>
          </a:p>
          <a:p>
            <a:pPr lvl="3"/>
            <a:r>
              <a:rPr lang="en-US" sz="2400" dirty="0"/>
              <a:t>Date</a:t>
            </a:r>
          </a:p>
          <a:p>
            <a:pPr lvl="3"/>
            <a:r>
              <a:rPr lang="en-US" sz="2400" dirty="0"/>
              <a:t>Time</a:t>
            </a:r>
          </a:p>
          <a:p>
            <a:pPr lvl="3"/>
            <a:r>
              <a:rPr lang="en-US" sz="2400" dirty="0"/>
              <a:t>Catheter size</a:t>
            </a:r>
          </a:p>
          <a:p>
            <a:pPr lvl="3"/>
            <a:r>
              <a:rPr lang="en-US" sz="2400" dirty="0"/>
              <a:t>Initial</a:t>
            </a:r>
          </a:p>
          <a:p>
            <a:pPr marL="914400" lvl="2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61960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Pediatric Peripheral IVs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IV starts</a:t>
            </a:r>
          </a:p>
          <a:p>
            <a:pPr lvl="1"/>
            <a:r>
              <a:rPr lang="en-US" dirty="0"/>
              <a:t>2 attempts  / 2 RNs only – call physician for instructions</a:t>
            </a:r>
          </a:p>
          <a:p>
            <a:r>
              <a:rPr lang="en-US" dirty="0"/>
              <a:t>Site Selection</a:t>
            </a:r>
          </a:p>
          <a:p>
            <a:pPr lvl="1"/>
            <a:r>
              <a:rPr lang="en-US" dirty="0"/>
              <a:t>Scalp veins may be used in infants less than 9 months of age</a:t>
            </a:r>
          </a:p>
          <a:p>
            <a:pPr lvl="1"/>
            <a:r>
              <a:rPr lang="en-US" dirty="0"/>
              <a:t>Hands and arms for infants and older children</a:t>
            </a:r>
          </a:p>
          <a:p>
            <a:pPr lvl="1"/>
            <a:r>
              <a:rPr lang="en-US" dirty="0"/>
              <a:t>Patients &gt; 3 years of age – order required  to initiate in feet</a:t>
            </a:r>
          </a:p>
          <a:p>
            <a:r>
              <a:rPr lang="en-US" dirty="0"/>
              <a:t>IV Tubing / </a:t>
            </a:r>
            <a:r>
              <a:rPr lang="en-US" dirty="0" err="1"/>
              <a:t>Buretrols</a:t>
            </a:r>
            <a:r>
              <a:rPr lang="en-US" dirty="0"/>
              <a:t> / Pumps</a:t>
            </a:r>
          </a:p>
          <a:p>
            <a:pPr lvl="1"/>
            <a:r>
              <a:rPr lang="en-US" dirty="0"/>
              <a:t>All patients &lt; 40 Kg require an IV pump AND a </a:t>
            </a:r>
            <a:r>
              <a:rPr lang="en-US" dirty="0" err="1"/>
              <a:t>Buretrol</a:t>
            </a:r>
            <a:r>
              <a:rPr lang="en-US" dirty="0"/>
              <a:t> with no more than 2 hours of IV fluids in the chamber</a:t>
            </a:r>
          </a:p>
          <a:p>
            <a:pPr lvl="1"/>
            <a:r>
              <a:rPr lang="en-US" dirty="0"/>
              <a:t>IV meds are given via Syringe Pump</a:t>
            </a:r>
          </a:p>
          <a:p>
            <a:pPr lvl="1"/>
            <a:r>
              <a:rPr lang="en-US" dirty="0"/>
              <a:t>All medication infusions MUST be check by 2 RN on patient less than 3 years of age</a:t>
            </a:r>
          </a:p>
        </p:txBody>
      </p:sp>
    </p:spTree>
    <p:extLst>
      <p:ext uri="{BB962C8B-B14F-4D97-AF65-F5344CB8AC3E}">
        <p14:creationId xmlns:p14="http://schemas.microsoft.com/office/powerpoint/2010/main" val="3559746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Catheter Site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Monitor for signs of complications – document in EMR</a:t>
            </a:r>
          </a:p>
          <a:p>
            <a:pPr lvl="1"/>
            <a:r>
              <a:rPr lang="en-US" sz="2800" dirty="0"/>
              <a:t>Assess site </a:t>
            </a:r>
          </a:p>
          <a:p>
            <a:pPr lvl="2"/>
            <a:r>
              <a:rPr lang="en-US" sz="2800" dirty="0"/>
              <a:t>for bleeding, redness, swelling, tenderness, induration and drainage</a:t>
            </a:r>
          </a:p>
          <a:p>
            <a:pPr lvl="3"/>
            <a:r>
              <a:rPr lang="en-US" sz="2000" dirty="0"/>
              <a:t>Q 12 hours  - saline lock</a:t>
            </a:r>
          </a:p>
          <a:p>
            <a:pPr lvl="3"/>
            <a:r>
              <a:rPr lang="en-US" sz="2000" dirty="0"/>
              <a:t>Q 2 hours – continuous infusion</a:t>
            </a:r>
          </a:p>
          <a:p>
            <a:pPr lvl="3"/>
            <a:r>
              <a:rPr lang="en-US" sz="2000" dirty="0"/>
              <a:t>Q 1 hour – pediatric</a:t>
            </a:r>
          </a:p>
          <a:p>
            <a:pPr lvl="3"/>
            <a:r>
              <a:rPr lang="en-US" sz="2000" dirty="0"/>
              <a:t>With every IV med administration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3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276600"/>
            <a:ext cx="8458199" cy="176530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8001000" cy="1676400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/>
              <a:t>Medication Administration</a:t>
            </a:r>
          </a:p>
          <a:p>
            <a:r>
              <a:rPr lang="en-US" sz="5400" dirty="0"/>
              <a:t>Policies</a:t>
            </a:r>
          </a:p>
        </p:txBody>
      </p:sp>
    </p:spTree>
    <p:extLst>
      <p:ext uri="{BB962C8B-B14F-4D97-AF65-F5344CB8AC3E}">
        <p14:creationId xmlns:p14="http://schemas.microsoft.com/office/powerpoint/2010/main" val="2127019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ITRACE process for Assessing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 -  I</a:t>
            </a:r>
            <a:r>
              <a:rPr lang="en-US" dirty="0"/>
              <a:t>lluminate – </a:t>
            </a:r>
            <a:r>
              <a:rPr lang="en-US" dirty="0" err="1"/>
              <a:t>pt</a:t>
            </a:r>
            <a:r>
              <a:rPr lang="en-US" dirty="0"/>
              <a:t> care area when lines are manipulated</a:t>
            </a:r>
          </a:p>
          <a:p>
            <a:r>
              <a:rPr lang="en-US" b="1" dirty="0"/>
              <a:t>T</a:t>
            </a:r>
            <a:r>
              <a:rPr lang="en-US" dirty="0"/>
              <a:t> - </a:t>
            </a:r>
            <a:r>
              <a:rPr lang="en-US" b="1" dirty="0"/>
              <a:t>T</a:t>
            </a:r>
            <a:r>
              <a:rPr lang="en-US" dirty="0"/>
              <a:t>ouch the line and </a:t>
            </a:r>
            <a:r>
              <a:rPr lang="en-US" b="1" dirty="0"/>
              <a:t>T</a:t>
            </a:r>
            <a:r>
              <a:rPr lang="en-US" dirty="0"/>
              <a:t>race it from insertion (patient) to </a:t>
            </a:r>
          </a:p>
          <a:p>
            <a:pPr marL="0" indent="0">
              <a:buNone/>
            </a:pPr>
            <a:r>
              <a:rPr lang="en-US" dirty="0"/>
              <a:t>          point of origin</a:t>
            </a:r>
          </a:p>
          <a:p>
            <a:r>
              <a:rPr lang="en-US" b="1" dirty="0"/>
              <a:t>R - </a:t>
            </a:r>
            <a:r>
              <a:rPr lang="en-US" dirty="0"/>
              <a:t>Perform Cognitive </a:t>
            </a:r>
            <a:r>
              <a:rPr lang="en-US" b="1" dirty="0"/>
              <a:t>R</a:t>
            </a:r>
            <a:r>
              <a:rPr lang="en-US" dirty="0"/>
              <a:t>eview – purpose of IV, outcome, </a:t>
            </a:r>
          </a:p>
          <a:p>
            <a:pPr marL="0" indent="0">
              <a:buNone/>
            </a:pPr>
            <a:r>
              <a:rPr lang="en-US" dirty="0"/>
              <a:t>          2 patient identifiers used,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b="1" dirty="0"/>
              <a:t>A</a:t>
            </a:r>
            <a:r>
              <a:rPr lang="en-US" dirty="0"/>
              <a:t> - </a:t>
            </a:r>
            <a:r>
              <a:rPr lang="en-US" b="1" dirty="0"/>
              <a:t>A</a:t>
            </a:r>
            <a:r>
              <a:rPr lang="en-US" dirty="0"/>
              <a:t>ct if difference in planned and desired outcome</a:t>
            </a:r>
          </a:p>
          <a:p>
            <a:r>
              <a:rPr lang="en-US" b="1" dirty="0"/>
              <a:t>C - C</a:t>
            </a:r>
            <a:r>
              <a:rPr lang="en-US" dirty="0"/>
              <a:t>larify and </a:t>
            </a:r>
            <a:r>
              <a:rPr lang="en-US" b="1" dirty="0"/>
              <a:t>C</a:t>
            </a:r>
            <a:r>
              <a:rPr lang="en-US" dirty="0"/>
              <a:t>orrect – concerns that are expressed. </a:t>
            </a:r>
          </a:p>
          <a:p>
            <a:pPr marL="0" indent="0">
              <a:buNone/>
            </a:pPr>
            <a:r>
              <a:rPr lang="en-US" dirty="0"/>
              <a:t>           Correct any discrepancies before proceeding</a:t>
            </a:r>
          </a:p>
          <a:p>
            <a:r>
              <a:rPr lang="en-US" b="1" dirty="0"/>
              <a:t>E - E</a:t>
            </a:r>
            <a:r>
              <a:rPr lang="en-US" dirty="0"/>
              <a:t>xpect to use the ITRACE process each time a line is </a:t>
            </a:r>
          </a:p>
          <a:p>
            <a:pPr marL="0" indent="0">
              <a:buNone/>
            </a:pPr>
            <a:r>
              <a:rPr lang="en-US" dirty="0"/>
              <a:t>          accessed, manipulated or discontinued AND when</a:t>
            </a:r>
          </a:p>
          <a:p>
            <a:pPr marL="0" indent="0">
              <a:buNone/>
            </a:pPr>
            <a:r>
              <a:rPr lang="en-US" dirty="0"/>
              <a:t>          handoff to anther clinician.</a:t>
            </a:r>
          </a:p>
        </p:txBody>
      </p:sp>
    </p:spTree>
    <p:extLst>
      <p:ext uri="{BB962C8B-B14F-4D97-AF65-F5344CB8AC3E}">
        <p14:creationId xmlns:p14="http://schemas.microsoft.com/office/powerpoint/2010/main" val="853742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When to Replace IV…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r>
              <a:rPr lang="en-US" sz="2800" dirty="0"/>
              <a:t>Fluid						 24 hours</a:t>
            </a:r>
          </a:p>
          <a:p>
            <a:r>
              <a:rPr lang="en-US" sz="2800" dirty="0"/>
              <a:t>Tubing</a:t>
            </a:r>
          </a:p>
          <a:p>
            <a:pPr lvl="1"/>
            <a:r>
              <a:rPr lang="en-US" sz="2800" dirty="0"/>
              <a:t>	Primary and Secondary 			 96 hours</a:t>
            </a:r>
          </a:p>
          <a:p>
            <a:pPr lvl="1"/>
            <a:r>
              <a:rPr lang="en-US" sz="2800" dirty="0"/>
              <a:t>	TPN / PPN					 24 hours</a:t>
            </a:r>
          </a:p>
          <a:p>
            <a:pPr lvl="1"/>
            <a:r>
              <a:rPr lang="en-US" sz="2800" dirty="0"/>
              <a:t>  Blood					     every 2</a:t>
            </a:r>
            <a:r>
              <a:rPr lang="en-US" sz="2800" baseline="30000" dirty="0"/>
              <a:t>nd</a:t>
            </a:r>
            <a:r>
              <a:rPr lang="en-US" sz="2800" dirty="0"/>
              <a:t> unit</a:t>
            </a:r>
          </a:p>
          <a:p>
            <a:r>
              <a:rPr lang="en-US" sz="2800" dirty="0"/>
              <a:t>Saline Lock connectors			 72 hours</a:t>
            </a:r>
          </a:p>
          <a:p>
            <a:r>
              <a:rPr lang="en-US" sz="2800" dirty="0"/>
              <a:t>Injection caps for PICC lines		 	     7 days</a:t>
            </a:r>
          </a:p>
        </p:txBody>
      </p:sp>
    </p:spTree>
    <p:extLst>
      <p:ext uri="{BB962C8B-B14F-4D97-AF65-F5344CB8AC3E}">
        <p14:creationId xmlns:p14="http://schemas.microsoft.com/office/powerpoint/2010/main" val="1902096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Flush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000" b="1" dirty="0"/>
              <a:t>Adult</a:t>
            </a:r>
          </a:p>
          <a:p>
            <a:r>
              <a:rPr lang="en-US" b="1" dirty="0"/>
              <a:t>Peripheral Catheters</a:t>
            </a:r>
            <a:r>
              <a:rPr lang="en-US" dirty="0"/>
              <a:t>				       3 ml NS</a:t>
            </a:r>
          </a:p>
          <a:p>
            <a:pPr lvl="1"/>
            <a:r>
              <a:rPr lang="en-US" dirty="0"/>
              <a:t>Every shift</a:t>
            </a:r>
          </a:p>
          <a:p>
            <a:pPr lvl="1"/>
            <a:r>
              <a:rPr lang="en-US" dirty="0"/>
              <a:t>Before and after all med administrations</a:t>
            </a:r>
          </a:p>
          <a:p>
            <a:pPr lvl="2"/>
            <a:r>
              <a:rPr lang="en-US" dirty="0"/>
              <a:t>Use 100 ml NS bag for flush IV piggybacks, run through  saline lock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b="1" dirty="0"/>
              <a:t>Central Lines / PICC</a:t>
            </a:r>
            <a:r>
              <a:rPr lang="en-US" dirty="0"/>
              <a:t>					       10 ml NS</a:t>
            </a:r>
          </a:p>
          <a:p>
            <a:pPr lvl="1"/>
            <a:r>
              <a:rPr lang="en-US" dirty="0"/>
              <a:t>Every 8 hours (all ports)</a:t>
            </a:r>
          </a:p>
          <a:p>
            <a:pPr lvl="1"/>
            <a:r>
              <a:rPr lang="en-US" dirty="0"/>
              <a:t>Before and after all med administrations</a:t>
            </a:r>
          </a:p>
          <a:p>
            <a:pPr lvl="1"/>
            <a:endParaRPr lang="en-US" dirty="0"/>
          </a:p>
          <a:p>
            <a:pPr algn="ctr"/>
            <a:r>
              <a:rPr lang="en-US" sz="3000" b="1" dirty="0"/>
              <a:t>Pediatric</a:t>
            </a:r>
          </a:p>
          <a:p>
            <a:r>
              <a:rPr lang="en-US" b="1" dirty="0"/>
              <a:t>Peripheral Catheters</a:t>
            </a:r>
            <a:r>
              <a:rPr lang="en-US" dirty="0"/>
              <a:t>				       2 ml NS</a:t>
            </a:r>
          </a:p>
          <a:p>
            <a:pPr lvl="1"/>
            <a:r>
              <a:rPr lang="en-US" dirty="0"/>
              <a:t>Every 8 hours</a:t>
            </a:r>
          </a:p>
          <a:p>
            <a:pPr lvl="1"/>
            <a:r>
              <a:rPr lang="en-US" dirty="0"/>
              <a:t>Before and after all med administrations</a:t>
            </a:r>
          </a:p>
        </p:txBody>
      </p:sp>
    </p:spTree>
    <p:extLst>
      <p:ext uri="{BB962C8B-B14F-4D97-AF65-F5344CB8AC3E}">
        <p14:creationId xmlns:p14="http://schemas.microsoft.com/office/powerpoint/2010/main" val="1910566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Change Dressings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lvl="1"/>
            <a:r>
              <a:rPr lang="en-US" dirty="0"/>
              <a:t>Transparent dressings  		every 7 days</a:t>
            </a:r>
          </a:p>
          <a:p>
            <a:pPr lvl="1"/>
            <a:r>
              <a:rPr lang="en-US" dirty="0"/>
              <a:t>Gauze dressings 			every 2 days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Change initial Central Line and PICC line dressing after 24 hours.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Change any dressing sooner if it becomes damp, loosened, or visibly soiled.</a:t>
            </a:r>
          </a:p>
        </p:txBody>
      </p:sp>
    </p:spTree>
    <p:extLst>
      <p:ext uri="{BB962C8B-B14F-4D97-AF65-F5344CB8AC3E}">
        <p14:creationId xmlns:p14="http://schemas.microsoft.com/office/powerpoint/2010/main" val="43761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dirty="0"/>
              <a:t>Types</a:t>
            </a:r>
          </a:p>
          <a:p>
            <a:pPr lvl="1"/>
            <a:r>
              <a:rPr lang="en-US" dirty="0"/>
              <a:t>Non Tunneled</a:t>
            </a:r>
          </a:p>
          <a:p>
            <a:pPr lvl="1"/>
            <a:r>
              <a:rPr lang="en-US" dirty="0"/>
              <a:t>Tunneled Catheter</a:t>
            </a:r>
          </a:p>
          <a:p>
            <a:pPr lvl="1"/>
            <a:r>
              <a:rPr lang="en-US" dirty="0"/>
              <a:t>PICC line</a:t>
            </a:r>
          </a:p>
          <a:p>
            <a:pPr lvl="1"/>
            <a:r>
              <a:rPr lang="en-US" dirty="0"/>
              <a:t>Implanted Port</a:t>
            </a:r>
          </a:p>
          <a:p>
            <a:pPr lvl="1"/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247" y="1676400"/>
            <a:ext cx="504235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566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Lines – Non-Tunneled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Central Lines are IV access lines placed in the high flow, large centrally located veins of the body.</a:t>
            </a:r>
          </a:p>
          <a:p>
            <a:pPr lvl="1"/>
            <a:r>
              <a:rPr lang="en-US" dirty="0"/>
              <a:t>Internal Jugular vein</a:t>
            </a:r>
          </a:p>
          <a:p>
            <a:pPr lvl="1"/>
            <a:r>
              <a:rPr lang="en-US" dirty="0"/>
              <a:t>Subclavian Vein</a:t>
            </a:r>
          </a:p>
          <a:p>
            <a:pPr lvl="1"/>
            <a:r>
              <a:rPr lang="en-US" dirty="0"/>
              <a:t>Femoral Vein</a:t>
            </a:r>
          </a:p>
          <a:p>
            <a:endParaRPr lang="en-US" dirty="0"/>
          </a:p>
          <a:p>
            <a:r>
              <a:rPr lang="en-US" dirty="0"/>
              <a:t>Used for long term IV Fluid administration, TPN, or if the patient does not have peripheral access</a:t>
            </a:r>
          </a:p>
          <a:p>
            <a:r>
              <a:rPr lang="en-US" dirty="0"/>
              <a:t>Inserted by the physician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73" y="2209800"/>
            <a:ext cx="410617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298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Lines - Tunneled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Brands</a:t>
            </a:r>
          </a:p>
          <a:p>
            <a:pPr lvl="1"/>
            <a:r>
              <a:rPr lang="en-US" dirty="0" err="1"/>
              <a:t>Hichman</a:t>
            </a:r>
            <a:r>
              <a:rPr lang="en-US" dirty="0"/>
              <a:t> / </a:t>
            </a:r>
            <a:r>
              <a:rPr lang="en-US" dirty="0" err="1"/>
              <a:t>Broviac</a:t>
            </a:r>
            <a:endParaRPr lang="en-US" dirty="0"/>
          </a:p>
          <a:p>
            <a:pPr lvl="1"/>
            <a:r>
              <a:rPr lang="en-US" dirty="0" err="1"/>
              <a:t>Groshong</a:t>
            </a:r>
            <a:endParaRPr lang="en-US" dirty="0"/>
          </a:p>
          <a:p>
            <a:r>
              <a:rPr lang="en-US" dirty="0"/>
              <a:t>Surgically inserted</a:t>
            </a:r>
          </a:p>
          <a:p>
            <a:r>
              <a:rPr lang="en-US" dirty="0"/>
              <a:t>Threaded under the skin</a:t>
            </a:r>
          </a:p>
          <a:p>
            <a:r>
              <a:rPr lang="en-US" dirty="0"/>
              <a:t>Manage like all other Central Lines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981200"/>
            <a:ext cx="40767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943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Lines - PICC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Used for moderate to long term need for fluids, antibiotics,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Can be inserted by trained RN</a:t>
            </a:r>
          </a:p>
          <a:p>
            <a:r>
              <a:rPr lang="en-US" dirty="0"/>
              <a:t>Usually placed in median cephalic, </a:t>
            </a:r>
            <a:r>
              <a:rPr lang="en-US" dirty="0" err="1"/>
              <a:t>basilic</a:t>
            </a:r>
            <a:r>
              <a:rPr lang="en-US" dirty="0"/>
              <a:t> or cephalic  veins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26" y="2667000"/>
            <a:ext cx="4654074" cy="33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90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Implanted 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Implanted subcutaneously</a:t>
            </a:r>
          </a:p>
          <a:p>
            <a:r>
              <a:rPr lang="en-US" dirty="0"/>
              <a:t>Port-a-</a:t>
            </a:r>
            <a:r>
              <a:rPr lang="en-US" dirty="0" err="1"/>
              <a:t>caths</a:t>
            </a:r>
            <a:r>
              <a:rPr lang="en-US" dirty="0"/>
              <a:t> – most common brand</a:t>
            </a:r>
          </a:p>
          <a:p>
            <a:r>
              <a:rPr lang="en-US" dirty="0"/>
              <a:t>No dressing is required</a:t>
            </a:r>
          </a:p>
          <a:p>
            <a:pPr lvl="1"/>
            <a:r>
              <a:rPr lang="en-US" dirty="0"/>
              <a:t>Exception – when accessed</a:t>
            </a:r>
          </a:p>
          <a:p>
            <a:r>
              <a:rPr lang="en-US" dirty="0"/>
              <a:t>Flushed with Heparin</a:t>
            </a:r>
          </a:p>
          <a:p>
            <a:r>
              <a:rPr lang="en-US" dirty="0"/>
              <a:t>Accessed with Huber Needle (non-coring)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422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PICC Line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Flush </a:t>
            </a:r>
          </a:p>
          <a:p>
            <a:pPr lvl="1"/>
            <a:r>
              <a:rPr lang="en-US" dirty="0"/>
              <a:t>every 8 hours</a:t>
            </a:r>
          </a:p>
          <a:p>
            <a:pPr lvl="1"/>
            <a:r>
              <a:rPr lang="en-US" dirty="0"/>
              <a:t>10 mL NS</a:t>
            </a:r>
          </a:p>
          <a:p>
            <a:pPr lvl="1"/>
            <a:r>
              <a:rPr lang="en-US" dirty="0"/>
              <a:t>With syringe ≥ 10 mL</a:t>
            </a:r>
          </a:p>
          <a:p>
            <a:pPr lvl="1"/>
            <a:r>
              <a:rPr lang="en-US" dirty="0"/>
              <a:t>NEVER smaller</a:t>
            </a:r>
          </a:p>
          <a:p>
            <a:r>
              <a:rPr lang="en-US" dirty="0"/>
              <a:t>Dressing Change</a:t>
            </a:r>
          </a:p>
          <a:p>
            <a:pPr lvl="1"/>
            <a:r>
              <a:rPr lang="en-US" dirty="0"/>
              <a:t>Initial – 24 hours</a:t>
            </a:r>
          </a:p>
          <a:p>
            <a:pPr lvl="1"/>
            <a:r>
              <a:rPr lang="en-US" dirty="0"/>
              <a:t>Every 7 days thereafter</a:t>
            </a:r>
          </a:p>
          <a:p>
            <a:r>
              <a:rPr lang="en-US" dirty="0"/>
              <a:t>Assess site for bleeding, signs of infection with hourly rounds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Complications</a:t>
            </a:r>
          </a:p>
          <a:p>
            <a:pPr lvl="1"/>
            <a:r>
              <a:rPr lang="en-US" dirty="0"/>
              <a:t>Occlusion or clotting</a:t>
            </a:r>
          </a:p>
          <a:p>
            <a:pPr lvl="2"/>
            <a:r>
              <a:rPr lang="en-US" dirty="0"/>
              <a:t>USE PULSATION method  with flush</a:t>
            </a:r>
          </a:p>
          <a:p>
            <a:pPr lvl="1"/>
            <a:r>
              <a:rPr lang="en-US" dirty="0"/>
              <a:t>Mechanical phlebitis / Thrombosis</a:t>
            </a:r>
          </a:p>
          <a:p>
            <a:pPr lvl="2"/>
            <a:r>
              <a:rPr lang="en-US" dirty="0"/>
              <a:t>Secure</a:t>
            </a:r>
          </a:p>
          <a:p>
            <a:pPr lvl="1"/>
            <a:r>
              <a:rPr lang="en-US" dirty="0"/>
              <a:t>Catheter leak</a:t>
            </a:r>
          </a:p>
          <a:p>
            <a:pPr lvl="1"/>
            <a:r>
              <a:rPr lang="en-US" dirty="0"/>
              <a:t>Accidental removal</a:t>
            </a:r>
          </a:p>
          <a:p>
            <a:pPr lvl="2"/>
            <a:r>
              <a:rPr lang="en-US" dirty="0"/>
              <a:t>Measure length of catheter - awareness</a:t>
            </a:r>
          </a:p>
          <a:p>
            <a:pPr lvl="2"/>
            <a:r>
              <a:rPr lang="en-US" dirty="0"/>
              <a:t>SECURE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8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Upon Admission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b="1" dirty="0"/>
              <a:t>MUSTS</a:t>
            </a:r>
          </a:p>
          <a:p>
            <a:pPr lvl="1"/>
            <a:r>
              <a:rPr lang="en-US" sz="3600" dirty="0"/>
              <a:t>Document patient’s Height, Weight, and Allergies</a:t>
            </a:r>
          </a:p>
          <a:p>
            <a:pPr lvl="2"/>
            <a:r>
              <a:rPr lang="en-US" sz="3400" b="1" dirty="0"/>
              <a:t>Document  weight in Kg</a:t>
            </a:r>
          </a:p>
          <a:p>
            <a:pPr marL="914400" lvl="2" indent="0">
              <a:buNone/>
            </a:pPr>
            <a:endParaRPr lang="en-US" sz="3400" b="1" dirty="0"/>
          </a:p>
          <a:p>
            <a:pPr lvl="1"/>
            <a:r>
              <a:rPr lang="en-US" sz="3600" dirty="0"/>
              <a:t>Reconcile patient medications</a:t>
            </a:r>
          </a:p>
          <a:p>
            <a:pPr lvl="2"/>
            <a:r>
              <a:rPr lang="en-US" sz="3000" dirty="0"/>
              <a:t>the physician must reconcile all medications and address deficiencies / discrepancies</a:t>
            </a:r>
          </a:p>
          <a:p>
            <a:pPr lvl="2"/>
            <a:r>
              <a:rPr lang="en-US" sz="3100" dirty="0"/>
              <a:t>Utilize the pharmacist to provide opportunities to make recommendations to streamline medication therapies.</a:t>
            </a:r>
          </a:p>
        </p:txBody>
      </p:sp>
    </p:spTree>
    <p:extLst>
      <p:ext uri="{BB962C8B-B14F-4D97-AF65-F5344CB8AC3E}">
        <p14:creationId xmlns:p14="http://schemas.microsoft.com/office/powerpoint/2010/main" val="1056631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Role with Central Lines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Initial - After Insertion</a:t>
            </a:r>
          </a:p>
          <a:p>
            <a:pPr lvl="1"/>
            <a:r>
              <a:rPr lang="en-US" dirty="0"/>
              <a:t>Obtain Chest X-Ray after insertion </a:t>
            </a:r>
          </a:p>
          <a:p>
            <a:pPr lvl="1"/>
            <a:r>
              <a:rPr lang="en-US" dirty="0"/>
              <a:t>Do not access the central line until placement has been verified. Obtain physician order to use</a:t>
            </a:r>
          </a:p>
          <a:p>
            <a:pPr lvl="1"/>
            <a:r>
              <a:rPr lang="en-US" dirty="0"/>
              <a:t>Flush </a:t>
            </a:r>
            <a:r>
              <a:rPr lang="en-US" b="1" dirty="0"/>
              <a:t>all</a:t>
            </a:r>
            <a:r>
              <a:rPr lang="en-US" dirty="0"/>
              <a:t> lumens to maintain patency</a:t>
            </a:r>
          </a:p>
          <a:p>
            <a:pPr lvl="1"/>
            <a:r>
              <a:rPr lang="en-US" dirty="0"/>
              <a:t>Monitor site for bleeding</a:t>
            </a:r>
          </a:p>
          <a:p>
            <a:pPr lvl="1"/>
            <a:r>
              <a:rPr lang="en-US" dirty="0"/>
              <a:t>Assess breath sounds</a:t>
            </a:r>
          </a:p>
          <a:p>
            <a:pPr lvl="1"/>
            <a:r>
              <a:rPr lang="en-US" dirty="0"/>
              <a:t>Assess circulation</a:t>
            </a:r>
          </a:p>
          <a:p>
            <a:pPr lvl="1"/>
            <a:r>
              <a:rPr lang="en-US" dirty="0"/>
              <a:t>DOCUMENT insertion, site, dressing and flushing</a:t>
            </a:r>
          </a:p>
          <a:p>
            <a:pPr lvl="1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Ongoing</a:t>
            </a:r>
          </a:p>
          <a:p>
            <a:pPr lvl="1"/>
            <a:r>
              <a:rPr lang="en-US" dirty="0"/>
              <a:t>Flush each lumen </a:t>
            </a:r>
          </a:p>
          <a:p>
            <a:pPr lvl="2"/>
            <a:r>
              <a:rPr lang="en-US" dirty="0"/>
              <a:t>q 8 hours</a:t>
            </a:r>
          </a:p>
          <a:p>
            <a:pPr lvl="2"/>
            <a:r>
              <a:rPr lang="en-US" dirty="0"/>
              <a:t>before and after use </a:t>
            </a:r>
          </a:p>
          <a:p>
            <a:pPr lvl="2"/>
            <a:r>
              <a:rPr lang="en-US" dirty="0"/>
              <a:t>10 ml NS</a:t>
            </a:r>
          </a:p>
          <a:p>
            <a:pPr lvl="1"/>
            <a:r>
              <a:rPr lang="en-US" dirty="0"/>
              <a:t>Close clamps to each lumen when not in use</a:t>
            </a:r>
          </a:p>
          <a:p>
            <a:pPr lvl="1"/>
            <a:r>
              <a:rPr lang="en-US" dirty="0"/>
              <a:t>Dressing changes </a:t>
            </a:r>
          </a:p>
          <a:p>
            <a:pPr lvl="2"/>
            <a:r>
              <a:rPr lang="en-US" dirty="0"/>
              <a:t>Initial 24 hours after placement</a:t>
            </a:r>
          </a:p>
          <a:p>
            <a:pPr lvl="2"/>
            <a:r>
              <a:rPr lang="en-US" dirty="0"/>
              <a:t>Thereafter – 7 days</a:t>
            </a:r>
          </a:p>
          <a:p>
            <a:pPr lvl="1"/>
            <a:r>
              <a:rPr lang="en-US" dirty="0"/>
              <a:t>Monitor for infection</a:t>
            </a:r>
          </a:p>
        </p:txBody>
      </p:sp>
    </p:spTree>
    <p:extLst>
      <p:ext uri="{BB962C8B-B14F-4D97-AF65-F5344CB8AC3E}">
        <p14:creationId xmlns:p14="http://schemas.microsoft.com/office/powerpoint/2010/main" val="2245324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686800" cy="20574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Medication Administration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33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</a:rPr>
              <a:t>Most Common LASA Drugs Administered at SMCHH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676400" y="2895600"/>
            <a:ext cx="6019800" cy="3733800"/>
          </a:xfrm>
          <a:solidFill>
            <a:schemeClr val="accent1">
              <a:lumMod val="75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00"/>
                </a:solidFill>
              </a:rPr>
              <a:t>  </a:t>
            </a:r>
            <a:r>
              <a:rPr lang="en-US" b="1" dirty="0" err="1">
                <a:solidFill>
                  <a:srgbClr val="FFFF00"/>
                </a:solidFill>
              </a:rPr>
              <a:t>cloNiDine</a:t>
            </a:r>
            <a:r>
              <a:rPr lang="en-US" b="1" dirty="0">
                <a:solidFill>
                  <a:srgbClr val="FFFF00"/>
                </a:solidFill>
              </a:rPr>
              <a:t>	           		 </a:t>
            </a:r>
            <a:r>
              <a:rPr lang="en-US" b="1" dirty="0" err="1">
                <a:solidFill>
                  <a:srgbClr val="FFFF00"/>
                </a:solidFill>
              </a:rPr>
              <a:t>clonazePAM</a:t>
            </a:r>
            <a:endParaRPr lang="en-US" b="1" dirty="0">
              <a:solidFill>
                <a:srgbClr val="FFFF00"/>
              </a:solidFill>
            </a:endParaRPr>
          </a:p>
          <a:p>
            <a:pPr marL="0" lvl="1" indent="0">
              <a:buNone/>
            </a:pPr>
            <a:r>
              <a:rPr lang="en-US" b="1" dirty="0">
                <a:solidFill>
                  <a:srgbClr val="FFFF00"/>
                </a:solidFill>
              </a:rPr>
              <a:t>  </a:t>
            </a:r>
            <a:r>
              <a:rPr lang="en-US" b="1" dirty="0" err="1">
                <a:solidFill>
                  <a:srgbClr val="FFFF00"/>
                </a:solidFill>
              </a:rPr>
              <a:t>diFlUcan</a:t>
            </a:r>
            <a:r>
              <a:rPr lang="en-US" b="1" dirty="0">
                <a:solidFill>
                  <a:srgbClr val="FFFF00"/>
                </a:solidFill>
              </a:rPr>
              <a:t>		  	 </a:t>
            </a:r>
            <a:r>
              <a:rPr lang="en-US" b="1" dirty="0" err="1">
                <a:solidFill>
                  <a:srgbClr val="FFFF00"/>
                </a:solidFill>
              </a:rPr>
              <a:t>diPRIVan</a:t>
            </a:r>
            <a:endParaRPr lang="en-US" b="1" dirty="0">
              <a:solidFill>
                <a:srgbClr val="FFFF00"/>
              </a:solidFill>
            </a:endParaRPr>
          </a:p>
          <a:p>
            <a:pPr marL="0" lvl="1" indent="0">
              <a:buNone/>
            </a:pPr>
            <a:r>
              <a:rPr lang="en-US" b="1" dirty="0">
                <a:solidFill>
                  <a:srgbClr val="FFFF00"/>
                </a:solidFill>
              </a:rPr>
              <a:t>  </a:t>
            </a:r>
            <a:r>
              <a:rPr lang="en-US" b="1" dirty="0" err="1">
                <a:solidFill>
                  <a:srgbClr val="FFFF00"/>
                </a:solidFill>
              </a:rPr>
              <a:t>DOPamine</a:t>
            </a:r>
            <a:r>
              <a:rPr lang="en-US" b="1" dirty="0">
                <a:solidFill>
                  <a:srgbClr val="FFFF00"/>
                </a:solidFill>
              </a:rPr>
              <a:t>	               	 </a:t>
            </a:r>
            <a:r>
              <a:rPr lang="en-US" b="1" dirty="0" err="1">
                <a:solidFill>
                  <a:srgbClr val="FFFF00"/>
                </a:solidFill>
              </a:rPr>
              <a:t>doBUTamine</a:t>
            </a:r>
            <a:endParaRPr lang="en-US" b="1" dirty="0">
              <a:solidFill>
                <a:srgbClr val="FFFF00"/>
              </a:solidFill>
            </a:endParaRPr>
          </a:p>
          <a:p>
            <a:pPr marL="0" lvl="1" indent="0">
              <a:buNone/>
            </a:pPr>
            <a:r>
              <a:rPr lang="en-US" b="1" dirty="0">
                <a:solidFill>
                  <a:srgbClr val="FFFF00"/>
                </a:solidFill>
              </a:rPr>
              <a:t>  </a:t>
            </a:r>
            <a:r>
              <a:rPr lang="en-US" b="1" dirty="0" err="1">
                <a:solidFill>
                  <a:srgbClr val="FFFF00"/>
                </a:solidFill>
              </a:rPr>
              <a:t>ePHEDrine</a:t>
            </a:r>
            <a:r>
              <a:rPr lang="en-US" b="1" dirty="0">
                <a:solidFill>
                  <a:srgbClr val="FFFF00"/>
                </a:solidFill>
              </a:rPr>
              <a:t>	          		 </a:t>
            </a:r>
            <a:r>
              <a:rPr lang="en-US" b="1" dirty="0" err="1">
                <a:solidFill>
                  <a:srgbClr val="FFFF00"/>
                </a:solidFill>
              </a:rPr>
              <a:t>EPINEPHrine</a:t>
            </a:r>
            <a:endParaRPr lang="en-US" b="1" dirty="0">
              <a:solidFill>
                <a:srgbClr val="FFFF00"/>
              </a:solidFill>
            </a:endParaRPr>
          </a:p>
          <a:p>
            <a:pPr marL="0" lvl="1" indent="0">
              <a:buNone/>
            </a:pPr>
            <a:r>
              <a:rPr lang="en-US" b="1" dirty="0">
                <a:solidFill>
                  <a:srgbClr val="FFFF00"/>
                </a:solidFill>
              </a:rPr>
              <a:t>  </a:t>
            </a:r>
            <a:r>
              <a:rPr lang="en-US" b="1" dirty="0" err="1">
                <a:solidFill>
                  <a:srgbClr val="FFFF00"/>
                </a:solidFill>
              </a:rPr>
              <a:t>hydrOXYine</a:t>
            </a:r>
            <a:r>
              <a:rPr lang="en-US" b="1" dirty="0">
                <a:solidFill>
                  <a:srgbClr val="FFFF00"/>
                </a:solidFill>
              </a:rPr>
              <a:t>                                 </a:t>
            </a:r>
            <a:r>
              <a:rPr lang="en-US" b="1" dirty="0" err="1">
                <a:solidFill>
                  <a:srgbClr val="FFFF00"/>
                </a:solidFill>
              </a:rPr>
              <a:t>hydraALAZINE</a:t>
            </a:r>
            <a:endParaRPr lang="en-US" b="1" dirty="0">
              <a:solidFill>
                <a:srgbClr val="FFFF00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00"/>
                </a:solidFill>
              </a:rPr>
              <a:t>  </a:t>
            </a:r>
            <a:r>
              <a:rPr lang="en-US" b="1" dirty="0" err="1">
                <a:solidFill>
                  <a:srgbClr val="FFFF00"/>
                </a:solidFill>
              </a:rPr>
              <a:t>metFORMIN</a:t>
            </a:r>
            <a:r>
              <a:rPr lang="en-US" b="1" dirty="0">
                <a:solidFill>
                  <a:srgbClr val="FFFF00"/>
                </a:solidFill>
              </a:rPr>
              <a:t>                               </a:t>
            </a:r>
            <a:r>
              <a:rPr lang="en-US" b="1" dirty="0" err="1">
                <a:solidFill>
                  <a:srgbClr val="FFFF00"/>
                </a:solidFill>
              </a:rPr>
              <a:t>metroNIDAZOLE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  </a:t>
            </a:r>
            <a:r>
              <a:rPr lang="en-US" sz="2400" b="1" dirty="0" err="1">
                <a:solidFill>
                  <a:srgbClr val="FFFF00"/>
                </a:solidFill>
              </a:rPr>
              <a:t>MUCOmyst</a:t>
            </a:r>
            <a:r>
              <a:rPr lang="en-US" sz="2400" b="1" dirty="0">
                <a:solidFill>
                  <a:srgbClr val="FFFF00"/>
                </a:solidFill>
              </a:rPr>
              <a:t>	               	 </a:t>
            </a:r>
            <a:r>
              <a:rPr lang="en-US" sz="2400" b="1" dirty="0" err="1">
                <a:solidFill>
                  <a:srgbClr val="FFFF00"/>
                </a:solidFill>
              </a:rPr>
              <a:t>muciNEX</a:t>
            </a:r>
            <a:endParaRPr lang="en-US" sz="24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  </a:t>
            </a:r>
            <a:r>
              <a:rPr lang="en-US" sz="2400" b="1" dirty="0" err="1">
                <a:solidFill>
                  <a:srgbClr val="FFFF00"/>
                </a:solidFill>
              </a:rPr>
              <a:t>Solu</a:t>
            </a:r>
            <a:r>
              <a:rPr lang="en-US" sz="2400" b="1" dirty="0">
                <a:solidFill>
                  <a:srgbClr val="FFFF00"/>
                </a:solidFill>
              </a:rPr>
              <a:t>-MEDROL	         		 </a:t>
            </a:r>
            <a:r>
              <a:rPr lang="en-US" sz="2400" b="1" dirty="0" err="1">
                <a:solidFill>
                  <a:srgbClr val="FFFF00"/>
                </a:solidFill>
              </a:rPr>
              <a:t>Solu</a:t>
            </a:r>
            <a:r>
              <a:rPr lang="en-US" sz="2400" b="1" dirty="0">
                <a:solidFill>
                  <a:srgbClr val="FFFF00"/>
                </a:solidFill>
              </a:rPr>
              <a:t>-CORTEF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  Wellbutrin SR          		</a:t>
            </a:r>
            <a:r>
              <a:rPr lang="en-US" sz="2400" b="1" dirty="0" err="1">
                <a:solidFill>
                  <a:srgbClr val="FFFF00"/>
                </a:solidFill>
              </a:rPr>
              <a:t>Welbutrin</a:t>
            </a:r>
            <a:r>
              <a:rPr lang="en-US" sz="2400" b="1" dirty="0">
                <a:solidFill>
                  <a:srgbClr val="FFFF00"/>
                </a:solidFill>
              </a:rPr>
              <a:t> XL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  Zestril		                      	</a:t>
            </a:r>
            <a:r>
              <a:rPr lang="en-US" sz="2400" b="1" dirty="0" err="1">
                <a:solidFill>
                  <a:srgbClr val="FFFF00"/>
                </a:solidFill>
              </a:rPr>
              <a:t>zeTIA</a:t>
            </a:r>
            <a:endParaRPr lang="en-US" sz="24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1628507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Joint Commission Standard   </a:t>
            </a:r>
          </a:p>
          <a:p>
            <a:pPr algn="ctr"/>
            <a:r>
              <a:rPr lang="en-US" dirty="0"/>
              <a:t>ISMP’s List of Confused Drug Names</a:t>
            </a:r>
          </a:p>
          <a:p>
            <a:pPr lvl="1" algn="ctr"/>
            <a:r>
              <a:rPr lang="en-US" dirty="0">
                <a:hlinkClick r:id="rId2"/>
              </a:rPr>
              <a:t>http://www.ismp.org/Tools/confuseddrugnames.pdf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27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Administer the first dose of antibiotic ASAP:</a:t>
            </a:r>
          </a:p>
          <a:p>
            <a:pPr lvl="1"/>
            <a:r>
              <a:rPr lang="en-US" dirty="0"/>
              <a:t>Within an hour of the order</a:t>
            </a:r>
          </a:p>
          <a:p>
            <a:pPr lvl="1"/>
            <a:r>
              <a:rPr lang="en-US" dirty="0"/>
              <a:t>Call the pharmacist if times MUST be adjusted from standard times</a:t>
            </a:r>
          </a:p>
          <a:p>
            <a:pPr lvl="1"/>
            <a:r>
              <a:rPr lang="en-US" dirty="0"/>
              <a:t>Rationale: studies show better efficacy</a:t>
            </a:r>
          </a:p>
          <a:p>
            <a:pPr lvl="1"/>
            <a:r>
              <a:rPr lang="en-US" dirty="0"/>
              <a:t>	</a:t>
            </a:r>
            <a:r>
              <a:rPr lang="en-US" sz="2800" dirty="0"/>
              <a:t>Be aware of drugs requiring Peak and Trough for continued administration. </a:t>
            </a:r>
          </a:p>
          <a:p>
            <a:pPr lvl="1"/>
            <a:r>
              <a:rPr lang="en-US" sz="2400" dirty="0"/>
              <a:t>Antibiotics requiring Peak and /or Trough </a:t>
            </a:r>
          </a:p>
          <a:p>
            <a:pPr lvl="2"/>
            <a:r>
              <a:rPr lang="en-US" b="1" dirty="0"/>
              <a:t>Gentamycin and </a:t>
            </a:r>
            <a:r>
              <a:rPr lang="en-US" b="1" dirty="0" err="1"/>
              <a:t>Vancomycin</a:t>
            </a:r>
            <a:r>
              <a:rPr lang="en-US" b="1" dirty="0"/>
              <a:t> </a:t>
            </a:r>
          </a:p>
          <a:p>
            <a:pPr lvl="3"/>
            <a:r>
              <a:rPr lang="en-US" sz="2400" dirty="0"/>
              <a:t>doses CANNOT be given less than 6 hours apart</a:t>
            </a:r>
          </a:p>
          <a:p>
            <a:pPr lvl="3"/>
            <a:r>
              <a:rPr lang="en-US" sz="2400" dirty="0"/>
              <a:t>Both are Nephrotoxic 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sz="2300" dirty="0"/>
              <a:t>can lead to acute renal failure</a:t>
            </a:r>
          </a:p>
          <a:p>
            <a:pPr marL="0" indent="0">
              <a:buNone/>
            </a:pPr>
            <a:r>
              <a:rPr lang="en-US" sz="2300" dirty="0"/>
              <a:t>			Monitor Creatinine and BUN</a:t>
            </a:r>
          </a:p>
          <a:p>
            <a:pPr lvl="2"/>
            <a:r>
              <a:rPr lang="en-US" dirty="0"/>
              <a:t>Gentamycin is also Ototoxic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23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Nursing Considerations 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Vancomycin</a:t>
            </a:r>
            <a:r>
              <a:rPr lang="en-US" dirty="0"/>
              <a:t> and Gentamicin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100" dirty="0" err="1"/>
              <a:t>Vancomycin</a:t>
            </a:r>
            <a:endParaRPr lang="en-US" sz="5100" dirty="0"/>
          </a:p>
          <a:p>
            <a:pPr lvl="1"/>
            <a:r>
              <a:rPr lang="en-US" dirty="0"/>
              <a:t>Monitor Creatinine and BUN </a:t>
            </a:r>
            <a:endParaRPr lang="en-US" sz="4700" dirty="0"/>
          </a:p>
          <a:p>
            <a:pPr lvl="1"/>
            <a:r>
              <a:rPr lang="en-US" dirty="0"/>
              <a:t>Peak draws should be scheduled prior to the 4</a:t>
            </a:r>
            <a:r>
              <a:rPr lang="en-US" baseline="30000" dirty="0"/>
              <a:t>th</a:t>
            </a:r>
            <a:r>
              <a:rPr lang="en-US" dirty="0"/>
              <a:t> or 5</a:t>
            </a:r>
            <a:r>
              <a:rPr lang="en-US" baseline="30000" dirty="0"/>
              <a:t>th</a:t>
            </a:r>
            <a:r>
              <a:rPr lang="en-US" dirty="0"/>
              <a:t> doses</a:t>
            </a:r>
          </a:p>
          <a:p>
            <a:pPr lvl="1"/>
            <a:r>
              <a:rPr lang="en-US" dirty="0"/>
              <a:t>Trough draws should be drawn 30 – 60 minutes before the dose is administered (during the day preferably)</a:t>
            </a:r>
          </a:p>
          <a:p>
            <a:pPr lvl="1"/>
            <a:r>
              <a:rPr lang="en-US" dirty="0"/>
              <a:t>Administration</a:t>
            </a:r>
          </a:p>
          <a:p>
            <a:pPr lvl="2"/>
            <a:r>
              <a:rPr lang="en-US" dirty="0"/>
              <a:t>Doses ≤ 2000mg should be given over 2 hours</a:t>
            </a:r>
          </a:p>
          <a:p>
            <a:pPr lvl="2"/>
            <a:r>
              <a:rPr lang="en-US" dirty="0"/>
              <a:t>Doses 2000 – 2500mg should be given over 3 hours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5100" dirty="0"/>
              <a:t>Gentamicin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Trough only</a:t>
            </a:r>
          </a:p>
          <a:p>
            <a:pPr marL="0" indent="0">
              <a:buNone/>
            </a:pPr>
            <a:r>
              <a:rPr lang="en-US" dirty="0"/>
              <a:t>           Obtain a 4 hour pre-dose draw / level before administering </a:t>
            </a:r>
          </a:p>
          <a:p>
            <a:pPr marL="0" indent="0">
              <a:buNone/>
            </a:pPr>
            <a:r>
              <a:rPr lang="en-US" dirty="0"/>
              <a:t>            the second dose</a:t>
            </a:r>
          </a:p>
          <a:p>
            <a:pPr marL="0" indent="0">
              <a:buNone/>
            </a:pPr>
            <a:r>
              <a:rPr lang="en-US" dirty="0"/>
              <a:t>	Target trough result – undetectable  ≤ 0.5mcg/mL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23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Medication Administration:  High Risk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Requires 2</a:t>
            </a:r>
            <a:r>
              <a:rPr lang="en-US" sz="2800" baseline="30000" dirty="0"/>
              <a:t>nd</a:t>
            </a:r>
            <a:r>
              <a:rPr lang="en-US" sz="2800" dirty="0"/>
              <a:t> nurse verification upon administration</a:t>
            </a:r>
          </a:p>
          <a:p>
            <a:pPr lvl="1"/>
            <a:r>
              <a:rPr lang="en-US" sz="2800" dirty="0"/>
              <a:t>Documentation on MAR</a:t>
            </a:r>
          </a:p>
          <a:p>
            <a:r>
              <a:rPr lang="en-US" dirty="0"/>
              <a:t>Which drugs are HIGH RISK?      Think “PINCH”</a:t>
            </a:r>
          </a:p>
          <a:p>
            <a:pPr lvl="1"/>
            <a:r>
              <a:rPr lang="en-US" sz="2800" b="1" dirty="0"/>
              <a:t>P		Potassium</a:t>
            </a:r>
          </a:p>
          <a:p>
            <a:pPr lvl="1"/>
            <a:r>
              <a:rPr lang="en-US" sz="2800" b="1" dirty="0"/>
              <a:t>I			Insulin</a:t>
            </a:r>
          </a:p>
          <a:p>
            <a:pPr lvl="1"/>
            <a:r>
              <a:rPr lang="en-US" sz="2800" b="1" dirty="0"/>
              <a:t>N		Narcotics (high concentration)</a:t>
            </a:r>
          </a:p>
          <a:p>
            <a:pPr lvl="1"/>
            <a:r>
              <a:rPr lang="en-US" sz="2800" b="1" dirty="0"/>
              <a:t>C		Chemotherapy</a:t>
            </a:r>
          </a:p>
          <a:p>
            <a:pPr lvl="1"/>
            <a:r>
              <a:rPr lang="en-US" sz="2800" b="1" dirty="0"/>
              <a:t>H		Heparin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27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PCAs – Patient-Controlled Analgesia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 ≥ 6 years of age to use a PCA</a:t>
            </a:r>
          </a:p>
          <a:p>
            <a:endParaRPr lang="en-US" dirty="0"/>
          </a:p>
          <a:p>
            <a:r>
              <a:rPr lang="en-US" dirty="0"/>
              <a:t>Requires 2 RNs to </a:t>
            </a:r>
          </a:p>
          <a:p>
            <a:pPr lvl="1"/>
            <a:r>
              <a:rPr lang="en-US" dirty="0"/>
              <a:t>initiate, set up, change syringes  and discontinue</a:t>
            </a:r>
          </a:p>
          <a:p>
            <a:pPr lvl="1"/>
            <a:endParaRPr lang="en-US" dirty="0"/>
          </a:p>
          <a:p>
            <a:r>
              <a:rPr lang="en-US" dirty="0"/>
              <a:t>Monitoring clinical data – upon initiation</a:t>
            </a:r>
          </a:p>
          <a:p>
            <a:pPr lvl="1"/>
            <a:r>
              <a:rPr lang="en-US" dirty="0"/>
              <a:t>Every 15 minutes X 4</a:t>
            </a:r>
          </a:p>
          <a:p>
            <a:pPr lvl="1"/>
            <a:r>
              <a:rPr lang="en-US" dirty="0"/>
              <a:t>Every 30 minutes X 4</a:t>
            </a:r>
          </a:p>
          <a:p>
            <a:pPr lvl="1"/>
            <a:r>
              <a:rPr lang="en-US" dirty="0"/>
              <a:t>Every 4 hours thereafter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97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Fluids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48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Isotonic IV Fluids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953000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US" sz="2200" dirty="0"/>
              <a:t>Similar to plasma</a:t>
            </a:r>
          </a:p>
          <a:p>
            <a:pPr marL="342900" lvl="1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US" sz="2200" dirty="0"/>
              <a:t>Remains within the extracellular compartment</a:t>
            </a:r>
          </a:p>
          <a:p>
            <a:pPr marL="342900" lvl="1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US" sz="2200" dirty="0"/>
              <a:t>Increases intravascular volume</a:t>
            </a:r>
          </a:p>
          <a:p>
            <a:pPr marL="342900" lvl="1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US" sz="2200" dirty="0"/>
              <a:t>Examples:  </a:t>
            </a:r>
          </a:p>
          <a:p>
            <a:pPr marL="742950" lvl="2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US" sz="2200" dirty="0"/>
              <a:t>0.9% NS</a:t>
            </a:r>
          </a:p>
          <a:p>
            <a:pPr marL="742950" lvl="2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US" sz="2200" dirty="0"/>
              <a:t>lactated Ringers</a:t>
            </a:r>
          </a:p>
          <a:p>
            <a:pPr marL="742950" lvl="2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US" sz="2200" dirty="0"/>
              <a:t>D5W  - </a:t>
            </a:r>
            <a:r>
              <a:rPr lang="en-US" sz="1900" dirty="0"/>
              <a:t>is isotonic but becomes hypotonic and causes fluid to shift into cells</a:t>
            </a:r>
          </a:p>
          <a:p>
            <a:pPr marL="342900" lvl="1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US" sz="2200" dirty="0"/>
              <a:t>Uses: </a:t>
            </a:r>
          </a:p>
          <a:p>
            <a:pPr lvl="2"/>
            <a:r>
              <a:rPr lang="en-US" sz="2200" dirty="0"/>
              <a:t>Volume Deficit: Hemorrhage, severe vomiting/diarrhea, heavy drainage from GI suction, wounds</a:t>
            </a:r>
          </a:p>
          <a:p>
            <a:pPr lvl="2"/>
            <a:r>
              <a:rPr lang="en-US" sz="2200" dirty="0"/>
              <a:t>Shock</a:t>
            </a:r>
          </a:p>
          <a:p>
            <a:pPr lvl="2"/>
            <a:r>
              <a:rPr lang="en-US" sz="2200" dirty="0"/>
              <a:t>Mild hyponatremia</a:t>
            </a:r>
          </a:p>
          <a:p>
            <a:pPr lvl="2"/>
            <a:r>
              <a:rPr lang="en-US" sz="2200" dirty="0"/>
              <a:t>Metabolic acidosis </a:t>
            </a:r>
          </a:p>
          <a:p>
            <a:pPr lvl="2"/>
            <a:r>
              <a:rPr lang="en-US" sz="2200" dirty="0"/>
              <a:t>Resuscitation efforts</a:t>
            </a:r>
          </a:p>
          <a:p>
            <a:pPr lvl="2"/>
            <a:r>
              <a:rPr lang="en-US" sz="2200" dirty="0"/>
              <a:t>ONLY fluid used with administration of blood products</a:t>
            </a:r>
          </a:p>
          <a:p>
            <a:pPr marL="342900" lvl="1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94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Hypotonic IV Fluids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Have a lower concentration of solutes (electrolytes) </a:t>
            </a:r>
          </a:p>
          <a:p>
            <a:r>
              <a:rPr lang="en-US" sz="3100" dirty="0"/>
              <a:t>Lowers serum osmolality within the vascular space causing fluid to shift from intravascular space to intracellular and interstitial spaces</a:t>
            </a:r>
          </a:p>
          <a:p>
            <a:r>
              <a:rPr lang="en-US" sz="3100" dirty="0"/>
              <a:t>Examples:</a:t>
            </a:r>
          </a:p>
          <a:p>
            <a:pPr lvl="1"/>
            <a:r>
              <a:rPr lang="en-US" sz="2600" dirty="0"/>
              <a:t>0.45% </a:t>
            </a:r>
            <a:r>
              <a:rPr lang="en-US" sz="2600" dirty="0" err="1"/>
              <a:t>NaCl</a:t>
            </a:r>
            <a:endParaRPr lang="en-US" sz="2600" dirty="0"/>
          </a:p>
          <a:p>
            <a:r>
              <a:rPr lang="en-US" sz="3100" dirty="0"/>
              <a:t>Uses:</a:t>
            </a:r>
          </a:p>
          <a:p>
            <a:pPr lvl="1"/>
            <a:r>
              <a:rPr lang="en-US" sz="2600" dirty="0" err="1"/>
              <a:t>Hypernaturemia</a:t>
            </a:r>
            <a:endParaRPr lang="en-US" sz="2600" dirty="0"/>
          </a:p>
          <a:p>
            <a:pPr lvl="1"/>
            <a:r>
              <a:rPr lang="en-US" sz="2600" dirty="0"/>
              <a:t>Diabetic ketoacidosis</a:t>
            </a:r>
          </a:p>
          <a:p>
            <a:r>
              <a:rPr lang="en-US" sz="3100" dirty="0"/>
              <a:t>NEVER give to patients </a:t>
            </a:r>
          </a:p>
          <a:p>
            <a:pPr lvl="2"/>
            <a:r>
              <a:rPr lang="en-US" sz="2600" dirty="0"/>
              <a:t>At risk for increased ICP (may exacerbate cerebral edema)</a:t>
            </a:r>
          </a:p>
          <a:p>
            <a:pPr lvl="2"/>
            <a:r>
              <a:rPr lang="en-US" sz="2600" dirty="0"/>
              <a:t>Liver disease </a:t>
            </a:r>
          </a:p>
          <a:p>
            <a:pPr lvl="2"/>
            <a:r>
              <a:rPr lang="en-US" sz="2600" dirty="0"/>
              <a:t>Trauma</a:t>
            </a:r>
          </a:p>
          <a:p>
            <a:pPr lvl="2"/>
            <a:r>
              <a:rPr lang="en-US" sz="2600" dirty="0"/>
              <a:t>Burns</a:t>
            </a:r>
          </a:p>
          <a:p>
            <a:pPr lvl="1"/>
            <a:endParaRPr lang="en-US" sz="2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5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Reconciliation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/>
              <a:t>Complete upon arrival to unit</a:t>
            </a:r>
          </a:p>
          <a:p>
            <a:pPr lvl="1"/>
            <a:r>
              <a:rPr lang="en-US" sz="2900" dirty="0"/>
              <a:t>Must be completed BEFORE the Pharmacy can fill prescription orders</a:t>
            </a:r>
          </a:p>
          <a:p>
            <a:pPr lvl="1"/>
            <a:endParaRPr lang="en-US" dirty="0"/>
          </a:p>
          <a:p>
            <a:pPr lvl="1"/>
            <a:r>
              <a:rPr lang="en-US" sz="2900" dirty="0"/>
              <a:t>Tips to obtaining information from the patient</a:t>
            </a:r>
          </a:p>
          <a:p>
            <a:pPr lvl="2"/>
            <a:r>
              <a:rPr lang="en-US" sz="2900" dirty="0"/>
              <a:t>BE THOUROUGH</a:t>
            </a:r>
          </a:p>
          <a:p>
            <a:pPr lvl="3"/>
            <a:r>
              <a:rPr lang="en-US" sz="2900" dirty="0"/>
              <a:t>Ask the patient what they think the med is used for</a:t>
            </a:r>
          </a:p>
          <a:p>
            <a:pPr lvl="3"/>
            <a:r>
              <a:rPr lang="en-US" sz="2900" dirty="0"/>
              <a:t>Ask what  (any and all) over-the-counter or herbal meds are used</a:t>
            </a:r>
          </a:p>
          <a:p>
            <a:pPr lvl="3"/>
            <a:r>
              <a:rPr lang="en-US" sz="2900" dirty="0"/>
              <a:t>Ask the patient when they took the last dose</a:t>
            </a:r>
          </a:p>
          <a:p>
            <a:pPr marL="1371600" lvl="3" indent="0">
              <a:buNone/>
            </a:pPr>
            <a:endParaRPr lang="en-US" dirty="0"/>
          </a:p>
          <a:p>
            <a:pPr lvl="2"/>
            <a:r>
              <a:rPr lang="en-US" sz="2900" dirty="0"/>
              <a:t>Watch for duplications</a:t>
            </a:r>
          </a:p>
          <a:p>
            <a:pPr lvl="3"/>
            <a:r>
              <a:rPr lang="en-US" sz="2900" dirty="0"/>
              <a:t>Medication duplications</a:t>
            </a:r>
          </a:p>
          <a:p>
            <a:pPr lvl="3"/>
            <a:r>
              <a:rPr lang="en-US" sz="2900" dirty="0"/>
              <a:t>Therapeutic duplications</a:t>
            </a:r>
          </a:p>
          <a:p>
            <a:pPr marL="1371600" lvl="3" indent="0">
              <a:buNone/>
            </a:pPr>
            <a:endParaRPr lang="en-US" dirty="0"/>
          </a:p>
          <a:p>
            <a:pPr lvl="2"/>
            <a:r>
              <a:rPr lang="en-US" sz="2900" dirty="0"/>
              <a:t>Watch for adverse reactions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sz="3600" dirty="0"/>
              <a:t>Ask the pharmacist to help on admission</a:t>
            </a:r>
          </a:p>
          <a:p>
            <a:pPr lvl="3"/>
            <a:r>
              <a:rPr lang="en-US" sz="3300" dirty="0"/>
              <a:t>They are trained to interview on medication histories</a:t>
            </a:r>
          </a:p>
          <a:p>
            <a:pPr lvl="3"/>
            <a:r>
              <a:rPr lang="en-US" sz="3300" dirty="0"/>
              <a:t>They can quickly catch duplications</a:t>
            </a:r>
          </a:p>
          <a:p>
            <a:pPr lvl="3"/>
            <a:r>
              <a:rPr lang="en-US" sz="3300" dirty="0"/>
              <a:t>They can catch “side-effect” chasing</a:t>
            </a:r>
          </a:p>
        </p:txBody>
      </p:sp>
    </p:spTree>
    <p:extLst>
      <p:ext uri="{BB962C8B-B14F-4D97-AF65-F5344CB8AC3E}">
        <p14:creationId xmlns:p14="http://schemas.microsoft.com/office/powerpoint/2010/main" val="835684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Hypertonic IV Fluids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Have a higher </a:t>
            </a:r>
            <a:r>
              <a:rPr lang="en-US" dirty="0" err="1"/>
              <a:t>osmolarity</a:t>
            </a:r>
            <a:r>
              <a:rPr lang="en-US" dirty="0"/>
              <a:t> than plasma</a:t>
            </a:r>
          </a:p>
          <a:p>
            <a:pPr lvl="1"/>
            <a:r>
              <a:rPr lang="en-US" dirty="0"/>
              <a:t>Draws water out of the intracellular space</a:t>
            </a:r>
          </a:p>
          <a:p>
            <a:pPr lvl="1"/>
            <a:r>
              <a:rPr lang="en-US" dirty="0"/>
              <a:t>Increases extracellular fluid volume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D5NS</a:t>
            </a:r>
          </a:p>
          <a:p>
            <a:r>
              <a:rPr lang="en-US" dirty="0"/>
              <a:t>Used as a volume expander</a:t>
            </a:r>
          </a:p>
          <a:p>
            <a:pPr lvl="1"/>
            <a:r>
              <a:rPr lang="en-US" dirty="0"/>
              <a:t>Severe hyponatremia</a:t>
            </a:r>
          </a:p>
          <a:p>
            <a:pPr lvl="1"/>
            <a:r>
              <a:rPr lang="en-US" dirty="0"/>
              <a:t>Cerebral edema</a:t>
            </a:r>
          </a:p>
          <a:p>
            <a:r>
              <a:rPr lang="en-US" dirty="0"/>
              <a:t>Precautions</a:t>
            </a:r>
          </a:p>
          <a:p>
            <a:pPr lvl="1"/>
            <a:r>
              <a:rPr lang="en-US" dirty="0"/>
              <a:t>Potential for causing intravascular fluid volume overload and pulmonary edema</a:t>
            </a:r>
          </a:p>
          <a:p>
            <a:pPr lvl="1"/>
            <a:r>
              <a:rPr lang="en-US" dirty="0"/>
              <a:t>Should only be administered in high acuity areas with constant surveillance for potential complications</a:t>
            </a:r>
          </a:p>
        </p:txBody>
      </p:sp>
    </p:spTree>
    <p:extLst>
      <p:ext uri="{BB962C8B-B14F-4D97-AF65-F5344CB8AC3E}">
        <p14:creationId xmlns:p14="http://schemas.microsoft.com/office/powerpoint/2010/main" val="2303616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Parental Nutrition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8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TPN / PPN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TPN – Total Parental Nutrition</a:t>
            </a:r>
          </a:p>
          <a:p>
            <a:pPr lvl="1"/>
            <a:r>
              <a:rPr lang="en-US" b="1" dirty="0"/>
              <a:t>Must be administered through a Central Line</a:t>
            </a:r>
          </a:p>
          <a:p>
            <a:pPr lvl="1"/>
            <a:r>
              <a:rPr lang="en-US" b="1" dirty="0"/>
              <a:t>Contains:</a:t>
            </a:r>
          </a:p>
          <a:p>
            <a:pPr lvl="2"/>
            <a:r>
              <a:rPr lang="en-US" b="1" dirty="0"/>
              <a:t>Proteins</a:t>
            </a:r>
          </a:p>
          <a:p>
            <a:pPr lvl="2"/>
            <a:r>
              <a:rPr lang="en-US" b="1" dirty="0"/>
              <a:t>Carbohydrates</a:t>
            </a:r>
          </a:p>
          <a:p>
            <a:pPr lvl="2"/>
            <a:r>
              <a:rPr lang="en-US" b="1" dirty="0"/>
              <a:t>Lipids (SMCHH administers Lipid separately)</a:t>
            </a:r>
          </a:p>
          <a:p>
            <a:r>
              <a:rPr lang="en-US" b="1" dirty="0"/>
              <a:t>PPN – Partial Parental Nutrition</a:t>
            </a:r>
          </a:p>
          <a:p>
            <a:pPr lvl="1"/>
            <a:r>
              <a:rPr lang="en-US" b="1" dirty="0"/>
              <a:t>Can be administered through a Central Line or Peripheral line</a:t>
            </a:r>
          </a:p>
          <a:p>
            <a:pPr lvl="1"/>
            <a:r>
              <a:rPr lang="en-US" b="1" dirty="0"/>
              <a:t>Contains</a:t>
            </a:r>
          </a:p>
          <a:p>
            <a:pPr lvl="2"/>
            <a:r>
              <a:rPr lang="en-US" b="1" dirty="0"/>
              <a:t>Proteins</a:t>
            </a:r>
          </a:p>
          <a:p>
            <a:pPr lvl="2"/>
            <a:r>
              <a:rPr lang="en-US" b="1" dirty="0"/>
              <a:t>Carbohydrates</a:t>
            </a:r>
          </a:p>
        </p:txBody>
      </p:sp>
    </p:spTree>
    <p:extLst>
      <p:ext uri="{BB962C8B-B14F-4D97-AF65-F5344CB8AC3E}">
        <p14:creationId xmlns:p14="http://schemas.microsoft.com/office/powerpoint/2010/main" val="1797766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TPN / PPN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Uses	</a:t>
            </a:r>
          </a:p>
          <a:p>
            <a:pPr lvl="1"/>
            <a:r>
              <a:rPr lang="en-US" dirty="0"/>
              <a:t>Patients with non-functioning GI tract</a:t>
            </a:r>
          </a:p>
          <a:p>
            <a:pPr lvl="1"/>
            <a:r>
              <a:rPr lang="en-US" dirty="0"/>
              <a:t>Patients who need complete bowel rest</a:t>
            </a:r>
          </a:p>
          <a:p>
            <a:r>
              <a:rPr lang="en-US" dirty="0"/>
              <a:t>Central Line should not be used for anything thing but the TPN / PPN</a:t>
            </a:r>
          </a:p>
          <a:p>
            <a:r>
              <a:rPr lang="en-US" b="1" dirty="0"/>
              <a:t>Tubing changed -  every 24 hours</a:t>
            </a:r>
          </a:p>
          <a:p>
            <a:r>
              <a:rPr lang="en-US" b="1" dirty="0"/>
              <a:t>Dressing changed / labeled with date, time and initials – every 48 hours</a:t>
            </a:r>
          </a:p>
          <a:p>
            <a:r>
              <a:rPr lang="en-US" dirty="0"/>
              <a:t>Infusion – start slowly – 50% of calculated requirement</a:t>
            </a:r>
          </a:p>
          <a:p>
            <a:r>
              <a:rPr lang="en-US" dirty="0"/>
              <a:t>Insulin will be added to bag</a:t>
            </a:r>
          </a:p>
          <a:p>
            <a:pPr lvl="1"/>
            <a:r>
              <a:rPr lang="en-US" dirty="0"/>
              <a:t>Monitor Glucose level regularly (</a:t>
            </a:r>
            <a:r>
              <a:rPr lang="en-US" b="1" dirty="0"/>
              <a:t>q 6 hours until stable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Supplement insulin via scale as needed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919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Drips: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Lasix, Dopamine, </a:t>
            </a:r>
            <a:r>
              <a:rPr lang="en-US" dirty="0" err="1"/>
              <a:t>Dobutamine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9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Lasix (FUROSEMIDE)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Diuretic used in the treatment of </a:t>
            </a:r>
          </a:p>
          <a:p>
            <a:pPr lvl="1"/>
            <a:r>
              <a:rPr lang="en-US" dirty="0"/>
              <a:t>CHF</a:t>
            </a:r>
          </a:p>
          <a:p>
            <a:pPr lvl="1"/>
            <a:r>
              <a:rPr lang="en-US" dirty="0"/>
              <a:t>Pulmonary Edema</a:t>
            </a:r>
          </a:p>
          <a:p>
            <a:pPr lvl="1"/>
            <a:r>
              <a:rPr lang="en-US" dirty="0"/>
              <a:t>Acute Renal Failure</a:t>
            </a:r>
          </a:p>
          <a:p>
            <a:r>
              <a:rPr lang="en-US" dirty="0"/>
              <a:t>Mechanism of Action</a:t>
            </a:r>
          </a:p>
          <a:p>
            <a:pPr lvl="1"/>
            <a:r>
              <a:rPr lang="en-US" dirty="0"/>
              <a:t>Loop diuretic</a:t>
            </a:r>
          </a:p>
          <a:p>
            <a:pPr lvl="1"/>
            <a:r>
              <a:rPr lang="en-US" dirty="0"/>
              <a:t>Inhibits reabsorption of Na+ and Cl- at the proximal and distal renal tubules and Loop of Henle.</a:t>
            </a:r>
          </a:p>
          <a:p>
            <a:pPr lvl="1"/>
            <a:r>
              <a:rPr lang="en-US" dirty="0"/>
              <a:t>Decreases water reabsorption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19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Lasix (FUROSEMIDE)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Administration</a:t>
            </a:r>
          </a:p>
          <a:p>
            <a:pPr lvl="1"/>
            <a:r>
              <a:rPr lang="en-US" sz="3200" dirty="0"/>
              <a:t>Oral</a:t>
            </a:r>
          </a:p>
          <a:p>
            <a:pPr lvl="1"/>
            <a:r>
              <a:rPr lang="en-US" sz="3200" dirty="0"/>
              <a:t>IV push</a:t>
            </a:r>
          </a:p>
          <a:p>
            <a:pPr lvl="1"/>
            <a:r>
              <a:rPr lang="en-US" sz="3200" dirty="0"/>
              <a:t>Continuous IV: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/>
              <a:t>Check for compatibility with other IV drugs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/>
              <a:t>Check to ensure patient has a functioning IV site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/>
              <a:t>Prepared in pharmacy,  a 1:1 mixture(1 mg= 1 ml)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04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Lasix (FUROSEMIDE)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Nursing Implications</a:t>
            </a:r>
          </a:p>
          <a:p>
            <a:pPr lvl="1"/>
            <a:r>
              <a:rPr lang="en-US" sz="2400" dirty="0"/>
              <a:t>Vital signs q4h</a:t>
            </a:r>
          </a:p>
          <a:p>
            <a:pPr lvl="1"/>
            <a:r>
              <a:rPr lang="en-US" sz="2400" dirty="0"/>
              <a:t>Daily weights</a:t>
            </a:r>
          </a:p>
          <a:p>
            <a:pPr lvl="1"/>
            <a:r>
              <a:rPr lang="en-US" sz="2400" dirty="0"/>
              <a:t>Monitor urine output q4h</a:t>
            </a:r>
          </a:p>
          <a:p>
            <a:pPr lvl="1"/>
            <a:r>
              <a:rPr lang="en-US" sz="2400" dirty="0"/>
              <a:t>Daily labs: Serum electrolytes, BUN/Cr, and CBC</a:t>
            </a:r>
          </a:p>
          <a:p>
            <a:pPr lvl="1"/>
            <a:r>
              <a:rPr lang="en-US" sz="2400" dirty="0"/>
              <a:t>Monitor for muscle cramping </a:t>
            </a:r>
          </a:p>
          <a:p>
            <a:pPr lvl="1"/>
            <a:r>
              <a:rPr lang="en-US" sz="2400" dirty="0"/>
              <a:t>Monitor for hearing loss</a:t>
            </a:r>
          </a:p>
          <a:p>
            <a:pPr lvl="1"/>
            <a:r>
              <a:rPr lang="en-US" sz="2400" dirty="0"/>
              <a:t>Monitor telemetry rhythm as per remote tele protocol </a:t>
            </a:r>
          </a:p>
          <a:p>
            <a:pPr lvl="1"/>
            <a:r>
              <a:rPr lang="en-US" sz="2400" dirty="0"/>
              <a:t>Obtain ECG as ordered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675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Heparin Infusion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Anticoagulant used in the treatment of: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Deep Vein Thrombosis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Pulmonary Embolism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Atrial Fibrillation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Acute Coronary Syndrome</a:t>
            </a:r>
          </a:p>
          <a:p>
            <a:r>
              <a:rPr lang="en-US" sz="3200" dirty="0"/>
              <a:t>Mechanism of Action</a:t>
            </a:r>
          </a:p>
          <a:p>
            <a:pPr lvl="1"/>
            <a:r>
              <a:rPr lang="en-US" sz="2400" dirty="0"/>
              <a:t>Inhibits the mechanisms that induce the clotting of blood and the formation of stable fibrin clots at various sites in the normal coagulation system.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51286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Heparin Infusion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Nursing Implications</a:t>
            </a:r>
          </a:p>
          <a:p>
            <a:pPr lvl="1"/>
            <a:r>
              <a:rPr lang="en-US" sz="2400" dirty="0"/>
              <a:t>Verify MD order for infusion and protocol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b="1" dirty="0"/>
              <a:t>Notify MD if other anticoagulant  therapy is not discontinued with Heparin infusion order (</a:t>
            </a:r>
            <a:r>
              <a:rPr lang="en-US" sz="2400" b="1" dirty="0" err="1"/>
              <a:t>eg</a:t>
            </a:r>
            <a:r>
              <a:rPr lang="en-US" sz="2400" b="1" dirty="0"/>
              <a:t>/ </a:t>
            </a:r>
            <a:r>
              <a:rPr lang="en-US" sz="2400" b="1" dirty="0" err="1"/>
              <a:t>Lovenox</a:t>
            </a:r>
            <a:r>
              <a:rPr lang="en-US" sz="2400" b="1" dirty="0"/>
              <a:t>, </a:t>
            </a:r>
            <a:r>
              <a:rPr lang="en-US" sz="2400" b="1" dirty="0" err="1"/>
              <a:t>Arixtra</a:t>
            </a:r>
            <a:r>
              <a:rPr lang="en-US" sz="2400" b="1" dirty="0"/>
              <a:t>, </a:t>
            </a:r>
            <a:r>
              <a:rPr lang="en-US" sz="2400" b="1" dirty="0" err="1"/>
              <a:t>subQ</a:t>
            </a:r>
            <a:r>
              <a:rPr lang="en-US" sz="2400" b="1" dirty="0"/>
              <a:t> Heparin)</a:t>
            </a:r>
          </a:p>
          <a:p>
            <a:pPr lvl="1"/>
            <a:r>
              <a:rPr lang="en-US" sz="2400" dirty="0"/>
              <a:t>Obtain baseline labs: CBC, PTT, INR</a:t>
            </a:r>
          </a:p>
          <a:p>
            <a:pPr lvl="1"/>
            <a:r>
              <a:rPr lang="en-US" sz="2400" dirty="0"/>
              <a:t>Obtain 2 large bore IV sites, if possible</a:t>
            </a:r>
          </a:p>
          <a:p>
            <a:pPr lvl="1"/>
            <a:r>
              <a:rPr lang="en-US" sz="2400" dirty="0"/>
              <a:t>Two nurses must verify initial bolus dose and rate</a:t>
            </a:r>
          </a:p>
          <a:p>
            <a:pPr lvl="1"/>
            <a:r>
              <a:rPr lang="en-US" sz="2400" dirty="0"/>
              <a:t>PTT 6 hours after every dose change</a:t>
            </a:r>
          </a:p>
          <a:p>
            <a:pPr lvl="1"/>
            <a:r>
              <a:rPr lang="en-US" sz="2400" dirty="0"/>
              <a:t>PTT every 6 hours until 2 consecutive PTTs are in therapeutic range, then order PTT Q24H</a:t>
            </a:r>
          </a:p>
          <a:p>
            <a:pPr lvl="1"/>
            <a:r>
              <a:rPr lang="en-US" sz="2400" dirty="0"/>
              <a:t>Adjust Heparin Infusion according protocol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0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Who Can Administer Meds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56768"/>
          </a:xfrm>
        </p:spPr>
        <p:txBody>
          <a:bodyPr>
            <a:normAutofit/>
          </a:bodyPr>
          <a:lstStyle/>
          <a:p>
            <a:pPr lvl="1"/>
            <a:r>
              <a:rPr lang="en-US" b="1" dirty="0"/>
              <a:t>RNs GNs</a:t>
            </a:r>
          </a:p>
          <a:p>
            <a:pPr lvl="2"/>
            <a:r>
              <a:rPr lang="en-US" dirty="0"/>
              <a:t>Restrictions</a:t>
            </a:r>
          </a:p>
          <a:p>
            <a:pPr lvl="3"/>
            <a:r>
              <a:rPr lang="en-US" dirty="0"/>
              <a:t>Chemotherapeutic  (only approved RNs)</a:t>
            </a:r>
          </a:p>
          <a:p>
            <a:pPr lvl="1"/>
            <a:r>
              <a:rPr lang="en-US" b="1" dirty="0"/>
              <a:t>Student Nurses </a:t>
            </a:r>
            <a:r>
              <a:rPr lang="en-US" dirty="0"/>
              <a:t>– under the supervision of RN </a:t>
            </a:r>
          </a:p>
          <a:p>
            <a:pPr lvl="1"/>
            <a:r>
              <a:rPr lang="en-US" b="1" dirty="0"/>
              <a:t>PT</a:t>
            </a:r>
            <a:r>
              <a:rPr lang="en-US" dirty="0"/>
              <a:t> – topical drugs related to treatment</a:t>
            </a:r>
          </a:p>
          <a:p>
            <a:pPr lvl="1"/>
            <a:r>
              <a:rPr lang="en-US" b="1" dirty="0"/>
              <a:t>Radiology Tech </a:t>
            </a:r>
            <a:r>
              <a:rPr lang="en-US" dirty="0"/>
              <a:t>– radiology drugs / agents</a:t>
            </a:r>
          </a:p>
          <a:p>
            <a:pPr lvl="1"/>
            <a:r>
              <a:rPr lang="en-US" b="1" dirty="0"/>
              <a:t>CRRT, RRT </a:t>
            </a:r>
            <a:r>
              <a:rPr lang="en-US" dirty="0"/>
              <a:t>– respiratory therapy meds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sz="3500" b="1" dirty="0"/>
              <a:t>Everyone is Responsible for Education </a:t>
            </a:r>
          </a:p>
          <a:p>
            <a:pPr lvl="1"/>
            <a:r>
              <a:rPr lang="en-US" dirty="0"/>
              <a:t>Provide Patient and Family education regarding potential side effects etc.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368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Heparin Infusion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Contraindications</a:t>
            </a:r>
          </a:p>
          <a:p>
            <a:pPr lvl="1"/>
            <a:r>
              <a:rPr lang="en-US" sz="2100" dirty="0"/>
              <a:t>Uncontrolled, active bleeding</a:t>
            </a:r>
          </a:p>
          <a:p>
            <a:pPr lvl="1"/>
            <a:r>
              <a:rPr lang="en-US" sz="2100" dirty="0"/>
              <a:t>Known history of Heparin Induced Thrombocytopenia</a:t>
            </a:r>
          </a:p>
          <a:p>
            <a:pPr lvl="1"/>
            <a:r>
              <a:rPr lang="en-US" sz="2100" dirty="0"/>
              <a:t>Development of thrombocytopenia while receiving Heparin therapy </a:t>
            </a:r>
          </a:p>
          <a:p>
            <a:pPr marL="571500" lvl="2" indent="0">
              <a:spcBef>
                <a:spcPts val="0"/>
              </a:spcBef>
              <a:buNone/>
            </a:pPr>
            <a:endParaRPr lang="en-US" dirty="0"/>
          </a:p>
          <a:p>
            <a:pPr marL="0">
              <a:spcBef>
                <a:spcPts val="0"/>
              </a:spcBef>
            </a:pPr>
            <a:r>
              <a:rPr lang="en-US" dirty="0"/>
              <a:t>Administration at SMCHH</a:t>
            </a:r>
          </a:p>
          <a:p>
            <a:pPr marL="400050" lvl="1">
              <a:spcBef>
                <a:spcPts val="0"/>
              </a:spcBef>
            </a:pPr>
            <a:endParaRPr lang="en-US" dirty="0"/>
          </a:p>
          <a:p>
            <a:pPr lvl="1"/>
            <a:r>
              <a:rPr lang="en-US" dirty="0"/>
              <a:t>Premixed from Pharmacy</a:t>
            </a:r>
          </a:p>
          <a:p>
            <a:pPr lvl="1"/>
            <a:r>
              <a:rPr lang="en-US" dirty="0"/>
              <a:t>25,000 units in 500ml of D5W</a:t>
            </a:r>
          </a:p>
          <a:p>
            <a:pPr lvl="1"/>
            <a:r>
              <a:rPr lang="en-US" dirty="0"/>
              <a:t>Weight Based Adjustment</a:t>
            </a:r>
          </a:p>
          <a:p>
            <a:pPr lvl="1"/>
            <a:r>
              <a:rPr lang="en-US" dirty="0"/>
              <a:t>Refer to Heparin Protocol (Public Drive, Nursing Protocols Folder)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Check for compatibility with other IV drugs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Check to ensure patient has a functioning IV site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690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Heparin Infusion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Nursing Implications - CONTINUED</a:t>
            </a:r>
          </a:p>
          <a:p>
            <a:endParaRPr lang="en-US" dirty="0"/>
          </a:p>
          <a:p>
            <a:pPr lvl="1"/>
            <a:r>
              <a:rPr lang="en-US" sz="2400" dirty="0"/>
              <a:t>Two nurses must verify adjustment of the drip after each PTT is reported </a:t>
            </a:r>
          </a:p>
          <a:p>
            <a:pPr lvl="1"/>
            <a:r>
              <a:rPr lang="en-US" sz="2400" dirty="0"/>
              <a:t>Monitor IV sites for bleeding</a:t>
            </a:r>
          </a:p>
          <a:p>
            <a:pPr lvl="1"/>
            <a:r>
              <a:rPr lang="en-US" sz="2400" dirty="0"/>
              <a:t>Monitor for hematuria and bloody stools</a:t>
            </a:r>
          </a:p>
          <a:p>
            <a:pPr lvl="1"/>
            <a:r>
              <a:rPr lang="en-US" sz="2400" dirty="0"/>
              <a:t>Monitor sites following lab draws</a:t>
            </a:r>
          </a:p>
          <a:p>
            <a:pPr lvl="1"/>
            <a:r>
              <a:rPr lang="en-US" sz="2400" dirty="0"/>
              <a:t>Monitor daily CBC and PTT as per protocol</a:t>
            </a:r>
          </a:p>
          <a:p>
            <a:pPr lvl="1"/>
            <a:r>
              <a:rPr lang="en-US" sz="2400" dirty="0"/>
              <a:t>Notify MD of obvious bleeding, drop in H&amp;H, or  platelet count &lt; 100, 000.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73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Heparin Infusion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pPr lvl="1"/>
            <a:r>
              <a:rPr lang="en-US" dirty="0"/>
              <a:t>Educate patient and family on </a:t>
            </a:r>
          </a:p>
          <a:p>
            <a:pPr lvl="2"/>
            <a:r>
              <a:rPr lang="en-US" dirty="0"/>
              <a:t>medication, </a:t>
            </a:r>
          </a:p>
          <a:p>
            <a:pPr lvl="2"/>
            <a:r>
              <a:rPr lang="en-US" dirty="0"/>
              <a:t>rationale for use</a:t>
            </a:r>
          </a:p>
          <a:p>
            <a:pPr lvl="2"/>
            <a:r>
              <a:rPr lang="en-US" dirty="0"/>
              <a:t>monitoring for signs and symptoms of bleeding</a:t>
            </a:r>
          </a:p>
          <a:p>
            <a:endParaRPr lang="en-US" dirty="0"/>
          </a:p>
          <a:p>
            <a:r>
              <a:rPr lang="en-US" dirty="0"/>
              <a:t>Inform ancillary staff that patient is receiving Heparin (Respiratory, Lab, PT/OT, etc.)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91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924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– Patient Controlled Anesthesia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2209801"/>
            <a:ext cx="3657600" cy="37338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Assess</a:t>
            </a:r>
          </a:p>
          <a:p>
            <a:pPr marL="0" indent="0" algn="ctr">
              <a:buNone/>
            </a:pPr>
            <a:endParaRPr lang="en-US" sz="2000" dirty="0"/>
          </a:p>
          <a:p>
            <a:pPr lvl="1"/>
            <a:r>
              <a:rPr lang="en-US" dirty="0"/>
              <a:t>Vital Signs</a:t>
            </a:r>
          </a:p>
          <a:p>
            <a:pPr lvl="1"/>
            <a:r>
              <a:rPr lang="en-US" dirty="0"/>
              <a:t>Pain</a:t>
            </a:r>
          </a:p>
          <a:p>
            <a:pPr lvl="2"/>
            <a:r>
              <a:rPr lang="en-US" dirty="0"/>
              <a:t>Sedation level</a:t>
            </a:r>
          </a:p>
          <a:p>
            <a:pPr lvl="1"/>
            <a:r>
              <a:rPr lang="en-US" dirty="0"/>
              <a:t>Respirations</a:t>
            </a:r>
          </a:p>
          <a:p>
            <a:pPr lvl="2"/>
            <a:r>
              <a:rPr lang="en-US" dirty="0"/>
              <a:t>rate </a:t>
            </a:r>
          </a:p>
          <a:p>
            <a:pPr lvl="2"/>
            <a:r>
              <a:rPr lang="en-US" dirty="0"/>
              <a:t>quality of respirations</a:t>
            </a:r>
          </a:p>
          <a:p>
            <a:pPr lvl="1"/>
            <a:r>
              <a:rPr lang="en-US" dirty="0"/>
              <a:t>O2 saturation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4038600" cy="3657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Document</a:t>
            </a:r>
          </a:p>
          <a:p>
            <a:pPr marL="0" indent="0" algn="ctr">
              <a:buNone/>
            </a:pPr>
            <a:endParaRPr lang="en-US" sz="2000" dirty="0"/>
          </a:p>
          <a:p>
            <a:pPr lvl="1"/>
            <a:r>
              <a:rPr lang="en-US" dirty="0"/>
              <a:t>Upon initiation, event or deterioration</a:t>
            </a:r>
          </a:p>
          <a:p>
            <a:pPr lvl="2"/>
            <a:r>
              <a:rPr lang="en-US" sz="1800" dirty="0"/>
              <a:t>q 15 minutes X 1 hour</a:t>
            </a:r>
          </a:p>
          <a:p>
            <a:pPr lvl="2"/>
            <a:r>
              <a:rPr lang="en-US" sz="1800" dirty="0"/>
              <a:t>q 1 hour X 4 hours</a:t>
            </a:r>
          </a:p>
          <a:p>
            <a:pPr lvl="2"/>
            <a:r>
              <a:rPr lang="en-US" sz="1800" dirty="0"/>
              <a:t>q 2 hours</a:t>
            </a:r>
          </a:p>
          <a:p>
            <a:pPr lvl="1"/>
            <a:r>
              <a:rPr lang="en-US" dirty="0"/>
              <a:t>After every program adjustment, dose change</a:t>
            </a:r>
          </a:p>
          <a:p>
            <a:pPr lvl="2"/>
            <a:r>
              <a:rPr lang="en-US" sz="1800" dirty="0"/>
              <a:t>q 1  hour X 4 hours</a:t>
            </a:r>
          </a:p>
          <a:p>
            <a:pPr lvl="2"/>
            <a:r>
              <a:rPr lang="en-US" sz="1800" dirty="0"/>
              <a:t>q 2 hours</a:t>
            </a:r>
          </a:p>
          <a:p>
            <a:pPr lvl="1"/>
            <a:r>
              <a:rPr lang="en-US" dirty="0"/>
              <a:t>After every setting change</a:t>
            </a:r>
          </a:p>
          <a:p>
            <a:pPr lvl="1"/>
            <a:r>
              <a:rPr lang="en-US" dirty="0"/>
              <a:t>At change of shift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1524000"/>
            <a:ext cx="4587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Nursing Assessment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6012531"/>
            <a:ext cx="7607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USE 2 RNs – to Assess and Document</a:t>
            </a:r>
          </a:p>
        </p:txBody>
      </p:sp>
    </p:spTree>
    <p:extLst>
      <p:ext uri="{BB962C8B-B14F-4D97-AF65-F5344CB8AC3E}">
        <p14:creationId xmlns:p14="http://schemas.microsoft.com/office/powerpoint/2010/main" val="2096772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Nursing Assessment of Patients with PCA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Respirations – </a:t>
            </a:r>
          </a:p>
          <a:p>
            <a:pPr lvl="1"/>
            <a:r>
              <a:rPr lang="en-US" dirty="0"/>
              <a:t>Respiratory Rate</a:t>
            </a:r>
          </a:p>
          <a:p>
            <a:pPr lvl="2"/>
            <a:r>
              <a:rPr lang="en-US" dirty="0"/>
              <a:t>Count for 30 seconds</a:t>
            </a:r>
          </a:p>
          <a:p>
            <a:pPr lvl="2"/>
            <a:r>
              <a:rPr lang="en-US" dirty="0"/>
              <a:t>If less than 12 per minute – count for a full minute</a:t>
            </a:r>
          </a:p>
          <a:p>
            <a:pPr lvl="2"/>
            <a:r>
              <a:rPr lang="en-US" dirty="0"/>
              <a:t>If less than 10, discontinue PCA and CALL the provider</a:t>
            </a:r>
          </a:p>
          <a:p>
            <a:pPr lvl="1"/>
            <a:r>
              <a:rPr lang="en-US" dirty="0"/>
              <a:t>Quality: Depth, </a:t>
            </a:r>
            <a:r>
              <a:rPr lang="en-US" dirty="0" err="1"/>
              <a:t>Ventilatory</a:t>
            </a:r>
            <a:r>
              <a:rPr lang="en-US" dirty="0"/>
              <a:t> Effort, Sound</a:t>
            </a:r>
          </a:p>
          <a:p>
            <a:r>
              <a:rPr lang="en-US" dirty="0"/>
              <a:t>Pain</a:t>
            </a:r>
          </a:p>
          <a:p>
            <a:pPr lvl="1"/>
            <a:r>
              <a:rPr lang="en-US" dirty="0"/>
              <a:t>Use the Pain Assessment Scale </a:t>
            </a:r>
          </a:p>
          <a:p>
            <a:pPr lvl="1"/>
            <a:r>
              <a:rPr lang="en-US" dirty="0"/>
              <a:t>IF unrelieved, NOTIFY the physician</a:t>
            </a:r>
          </a:p>
          <a:p>
            <a:r>
              <a:rPr lang="en-US" dirty="0"/>
              <a:t>Sedation</a:t>
            </a:r>
          </a:p>
          <a:p>
            <a:pPr lvl="1"/>
            <a:r>
              <a:rPr lang="en-US" dirty="0"/>
              <a:t>Use Richmond Agitation Sedation Scale</a:t>
            </a:r>
          </a:p>
          <a:p>
            <a:pPr lvl="1"/>
            <a:r>
              <a:rPr lang="en-US" dirty="0"/>
              <a:t>IF excessive or increasing level of sedation, not controlled by rate adjustment  - STOP the infusion</a:t>
            </a:r>
          </a:p>
          <a:p>
            <a:r>
              <a:rPr lang="en-US" dirty="0"/>
              <a:t>Pulse Oximetry Monitoring</a:t>
            </a:r>
          </a:p>
          <a:p>
            <a:pPr lvl="1"/>
            <a:r>
              <a:rPr lang="en-US" dirty="0"/>
              <a:t>Assess on room air</a:t>
            </a:r>
          </a:p>
          <a:p>
            <a:pPr lvl="1"/>
            <a:r>
              <a:rPr lang="en-US" dirty="0"/>
              <a:t>Prudent assessment for those with </a:t>
            </a:r>
            <a:r>
              <a:rPr lang="en-US" dirty="0" err="1"/>
              <a:t>Hx</a:t>
            </a:r>
            <a:r>
              <a:rPr lang="en-US" dirty="0"/>
              <a:t> of Sleep apnea, Obesity, over 65 years of age</a:t>
            </a:r>
          </a:p>
          <a:p>
            <a:pPr lvl="1"/>
            <a:r>
              <a:rPr lang="en-US" dirty="0"/>
              <a:t>If desaturation noted – STOP the infusion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951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Transfusions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964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The Physician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dirty="0"/>
              <a:t>The physician </a:t>
            </a:r>
            <a:r>
              <a:rPr lang="en-US" sz="4300" dirty="0" smtClean="0"/>
              <a:t>orders </a:t>
            </a:r>
            <a:r>
              <a:rPr lang="en-US" sz="4300" dirty="0"/>
              <a:t>must contain:</a:t>
            </a:r>
            <a:endParaRPr lang="en-US" sz="3500" dirty="0"/>
          </a:p>
          <a:p>
            <a:pPr lvl="1"/>
            <a:r>
              <a:rPr lang="en-US" sz="3300" dirty="0"/>
              <a:t>Order to Type and </a:t>
            </a:r>
            <a:r>
              <a:rPr lang="en-US" sz="3300" dirty="0" smtClean="0"/>
              <a:t>Screen</a:t>
            </a:r>
          </a:p>
          <a:p>
            <a:pPr lvl="1"/>
            <a:r>
              <a:rPr lang="en-US" sz="3300" dirty="0" smtClean="0"/>
              <a:t> Order </a:t>
            </a:r>
            <a:r>
              <a:rPr lang="en-US" sz="3300" dirty="0"/>
              <a:t>specifying blood product(s) </a:t>
            </a:r>
            <a:endParaRPr lang="en-US" sz="3300" dirty="0" smtClean="0"/>
          </a:p>
          <a:p>
            <a:pPr lvl="1"/>
            <a:r>
              <a:rPr lang="en-US" sz="3500" b="1" dirty="0" smtClean="0"/>
              <a:t>Order </a:t>
            </a:r>
            <a:r>
              <a:rPr lang="en-US" sz="3500" b="1" dirty="0"/>
              <a:t>to Transfuse  (Nursing Order)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Do not transfuse without a </a:t>
            </a:r>
            <a:r>
              <a:rPr lang="en-US" b="1" dirty="0">
                <a:solidFill>
                  <a:srgbClr val="FF0000"/>
                </a:solidFill>
              </a:rPr>
              <a:t>written order </a:t>
            </a:r>
          </a:p>
          <a:p>
            <a:pPr marL="914400" lvl="3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         </a:t>
            </a:r>
            <a:r>
              <a:rPr lang="en-US" dirty="0">
                <a:solidFill>
                  <a:srgbClr val="FF0000"/>
                </a:solidFill>
              </a:rPr>
              <a:t>“Transfuse (or Give) </a:t>
            </a:r>
            <a:r>
              <a:rPr lang="en-US" u="sng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units of </a:t>
            </a:r>
            <a:r>
              <a:rPr lang="en-US" u="sng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blood product.”  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Order may also contain a qualifier </a:t>
            </a:r>
          </a:p>
          <a:p>
            <a:pPr marL="1371600" lvl="3" indent="0">
              <a:buNone/>
            </a:pPr>
            <a:r>
              <a:rPr lang="en-US" dirty="0">
                <a:solidFill>
                  <a:srgbClr val="FF0000"/>
                </a:solidFill>
              </a:rPr>
              <a:t>    “ for HGB below 8”</a:t>
            </a:r>
          </a:p>
          <a:p>
            <a:endParaRPr lang="en-US" dirty="0"/>
          </a:p>
        </p:txBody>
      </p:sp>
      <p:pic>
        <p:nvPicPr>
          <p:cNvPr id="4" name="Picture 3" descr="blood_dro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155028"/>
            <a:ext cx="3200400" cy="156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822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Transfusion </a:t>
            </a:r>
            <a:r>
              <a:rPr lang="en-US" dirty="0" smtClean="0"/>
              <a:t>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Physician </a:t>
            </a:r>
            <a:r>
              <a:rPr lang="en-US" sz="3200" dirty="0"/>
              <a:t> – explains the risks and benefits of blood administration and gains the patients verbal consent.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/>
              <a:t>RN </a:t>
            </a:r>
            <a:r>
              <a:rPr lang="en-US" sz="3200" dirty="0"/>
              <a:t>– has the patient sign the “Informed Transfusion Consent / Refusal Form” </a:t>
            </a:r>
          </a:p>
          <a:p>
            <a:pPr lvl="1"/>
            <a:r>
              <a:rPr lang="en-US" sz="3200" dirty="0"/>
              <a:t>RN witnesses signature of patient</a:t>
            </a:r>
          </a:p>
        </p:txBody>
      </p:sp>
    </p:spTree>
    <p:extLst>
      <p:ext uri="{BB962C8B-B14F-4D97-AF65-F5344CB8AC3E}">
        <p14:creationId xmlns:p14="http://schemas.microsoft.com/office/powerpoint/2010/main" val="11024539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of Blood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45" y="1981200"/>
            <a:ext cx="8229600" cy="4525963"/>
          </a:xfrm>
        </p:spPr>
        <p:txBody>
          <a:bodyPr/>
          <a:lstStyle/>
          <a:p>
            <a:r>
              <a:rPr lang="en-US" dirty="0" smtClean="0"/>
              <a:t>RN takes Transfusion Release Order to the Blood Bank</a:t>
            </a:r>
          </a:p>
          <a:p>
            <a:r>
              <a:rPr lang="en-US" dirty="0" smtClean="0"/>
              <a:t>Two person verification is completed in the Blood Bank</a:t>
            </a:r>
          </a:p>
          <a:p>
            <a:pPr lvl="1"/>
            <a:r>
              <a:rPr lang="en-US" dirty="0" smtClean="0"/>
              <a:t>RN</a:t>
            </a:r>
          </a:p>
          <a:p>
            <a:pPr lvl="1"/>
            <a:r>
              <a:rPr lang="en-US" dirty="0" smtClean="0"/>
              <a:t>MT – Blood Bank</a:t>
            </a:r>
          </a:p>
          <a:p>
            <a:r>
              <a:rPr lang="en-US" dirty="0" smtClean="0"/>
              <a:t>Unit is released to the RN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4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How to Administer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5029200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/>
              <a:t>Use 2 identifiers </a:t>
            </a:r>
          </a:p>
          <a:p>
            <a:pPr lvl="1"/>
            <a:r>
              <a:rPr lang="en-US" sz="9600" dirty="0"/>
              <a:t> </a:t>
            </a:r>
            <a:r>
              <a:rPr lang="en-US" sz="9600" dirty="0" smtClean="0"/>
              <a:t>Patient’s Full Name</a:t>
            </a:r>
            <a:r>
              <a:rPr lang="en-US" sz="9600" dirty="0"/>
              <a:t>, Date of Birth</a:t>
            </a:r>
          </a:p>
          <a:p>
            <a:pPr marL="457200" lvl="1" indent="0">
              <a:buNone/>
            </a:pPr>
            <a:endParaRPr lang="en-US" sz="9600" dirty="0"/>
          </a:p>
          <a:p>
            <a:r>
              <a:rPr lang="en-US" sz="9600" b="1" dirty="0"/>
              <a:t>Verify drugs to be administered with order</a:t>
            </a:r>
          </a:p>
          <a:p>
            <a:pPr lvl="1"/>
            <a:r>
              <a:rPr lang="en-US" sz="9200" b="1" dirty="0"/>
              <a:t>Order must be complete:</a:t>
            </a:r>
          </a:p>
          <a:p>
            <a:pPr lvl="2"/>
            <a:r>
              <a:rPr lang="en-US" sz="9000" b="1" dirty="0"/>
              <a:t>Date / Time</a:t>
            </a:r>
          </a:p>
          <a:p>
            <a:pPr lvl="2"/>
            <a:r>
              <a:rPr lang="en-US" sz="9000" b="1" dirty="0"/>
              <a:t>Drug Name</a:t>
            </a:r>
          </a:p>
          <a:p>
            <a:pPr lvl="2"/>
            <a:r>
              <a:rPr lang="en-US" sz="9000" b="1" dirty="0"/>
              <a:t>Drug Strength</a:t>
            </a:r>
          </a:p>
          <a:p>
            <a:pPr lvl="2"/>
            <a:r>
              <a:rPr lang="en-US" sz="9000" b="1" dirty="0"/>
              <a:t>Route</a:t>
            </a:r>
          </a:p>
          <a:p>
            <a:pPr lvl="2"/>
            <a:r>
              <a:rPr lang="en-US" sz="9000" b="1" dirty="0"/>
              <a:t>Frequency</a:t>
            </a:r>
          </a:p>
          <a:p>
            <a:pPr lvl="2"/>
            <a:r>
              <a:rPr lang="en-US" sz="9000" b="1" dirty="0"/>
              <a:t>PRN Qualifier (if necessary)</a:t>
            </a:r>
          </a:p>
          <a:p>
            <a:pPr lvl="2"/>
            <a:r>
              <a:rPr lang="en-US" sz="9000" b="1" dirty="0"/>
              <a:t>Signature of Prescriber</a:t>
            </a:r>
          </a:p>
          <a:p>
            <a:pPr lvl="1"/>
            <a:r>
              <a:rPr lang="en-US" sz="9200" b="1" dirty="0"/>
              <a:t>Order must conform to CMS rules and regulations</a:t>
            </a:r>
          </a:p>
          <a:p>
            <a:pPr lvl="1"/>
            <a:r>
              <a:rPr lang="en-US" sz="9200" b="1" dirty="0"/>
              <a:t>Order must conform to The Joint Commission regulations</a:t>
            </a:r>
          </a:p>
          <a:p>
            <a:pPr lvl="2"/>
            <a:endParaRPr lang="en-US" sz="8800" b="1" dirty="0"/>
          </a:p>
          <a:p>
            <a:r>
              <a:rPr lang="en-US" sz="3200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7782383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/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Autofit/>
          </a:bodyPr>
          <a:lstStyle/>
          <a:p>
            <a:r>
              <a:rPr lang="en-US" sz="3000" dirty="0"/>
              <a:t>Patent IV site with a 20 gauge IV catheter (or larger)</a:t>
            </a:r>
          </a:p>
          <a:p>
            <a:r>
              <a:rPr lang="en-US" sz="3000" dirty="0"/>
              <a:t>Y-tubing</a:t>
            </a:r>
          </a:p>
          <a:p>
            <a:r>
              <a:rPr lang="en-US" sz="3000" dirty="0"/>
              <a:t>0.9% NS</a:t>
            </a:r>
          </a:p>
          <a:p>
            <a:r>
              <a:rPr lang="en-US" sz="3000" dirty="0" err="1"/>
              <a:t>Alaris</a:t>
            </a:r>
            <a:r>
              <a:rPr lang="en-US" sz="3000" dirty="0"/>
              <a:t> Pump</a:t>
            </a:r>
          </a:p>
          <a:p>
            <a:r>
              <a:rPr lang="en-US" sz="3000" dirty="0"/>
              <a:t>Administer pre-transfusion meds</a:t>
            </a:r>
          </a:p>
          <a:p>
            <a:r>
              <a:rPr lang="en-US" sz="3000" dirty="0"/>
              <a:t>VS – 30 minutes prior to administration start time</a:t>
            </a:r>
          </a:p>
        </p:txBody>
      </p:sp>
    </p:spTree>
    <p:extLst>
      <p:ext uri="{BB962C8B-B14F-4D97-AF65-F5344CB8AC3E}">
        <p14:creationId xmlns:p14="http://schemas.microsoft.com/office/powerpoint/2010/main" val="23463115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Transfusion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144963"/>
          </a:xfrm>
        </p:spPr>
        <p:txBody>
          <a:bodyPr>
            <a:normAutofit/>
          </a:bodyPr>
          <a:lstStyle/>
          <a:p>
            <a:r>
              <a:rPr lang="en-US" dirty="0"/>
              <a:t>2 Licensed staff </a:t>
            </a:r>
            <a:r>
              <a:rPr lang="en-US" dirty="0"/>
              <a:t>will verify</a:t>
            </a:r>
          </a:p>
          <a:p>
            <a:pPr lvl="2"/>
            <a:r>
              <a:rPr lang="en-US" dirty="0" smtClean="0"/>
              <a:t>(</a:t>
            </a:r>
            <a:r>
              <a:rPr lang="en-US" dirty="0"/>
              <a:t>2 RNs, RN and </a:t>
            </a:r>
            <a:r>
              <a:rPr lang="en-US" dirty="0" smtClean="0"/>
              <a:t>MD / </a:t>
            </a:r>
            <a:r>
              <a:rPr lang="en-US" dirty="0" err="1" smtClean="0"/>
              <a:t>Perfussionist</a:t>
            </a:r>
            <a:r>
              <a:rPr lang="en-US" dirty="0" smtClean="0"/>
              <a:t> / CRNA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smtClean="0"/>
              <a:t>physician </a:t>
            </a:r>
            <a:r>
              <a:rPr lang="en-US" dirty="0"/>
              <a:t>order</a:t>
            </a:r>
          </a:p>
          <a:p>
            <a:pPr lvl="1"/>
            <a:r>
              <a:rPr lang="en-US" dirty="0"/>
              <a:t>patient consent signed and in medical record</a:t>
            </a:r>
          </a:p>
          <a:p>
            <a:pPr lvl="1"/>
            <a:r>
              <a:rPr lang="en-US" dirty="0" smtClean="0"/>
              <a:t>Bar codes scanned in EPIC  - patient </a:t>
            </a:r>
            <a:r>
              <a:rPr lang="en-US" dirty="0"/>
              <a:t>information and blood </a:t>
            </a:r>
            <a:r>
              <a:rPr lang="en-US" dirty="0" smtClean="0"/>
              <a:t>product</a:t>
            </a:r>
            <a:endParaRPr lang="en-US" dirty="0"/>
          </a:p>
        </p:txBody>
      </p:sp>
      <p:pic>
        <p:nvPicPr>
          <p:cNvPr id="4" name="Picture 3" descr="blood ba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4191000"/>
            <a:ext cx="2726635" cy="20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072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Infusion Rate</a:t>
            </a:r>
          </a:p>
          <a:p>
            <a:pPr lvl="1"/>
            <a:r>
              <a:rPr lang="en-US" sz="2000" dirty="0"/>
              <a:t>100 ml / </a:t>
            </a:r>
            <a:r>
              <a:rPr lang="en-US" sz="2000" dirty="0" err="1"/>
              <a:t>hr</a:t>
            </a:r>
            <a:r>
              <a:rPr lang="en-US" sz="2000" dirty="0"/>
              <a:t> X 30 minutes</a:t>
            </a:r>
          </a:p>
          <a:p>
            <a:pPr lvl="1"/>
            <a:r>
              <a:rPr lang="en-US" sz="2000" dirty="0"/>
              <a:t>May increase to 150 / </a:t>
            </a:r>
            <a:r>
              <a:rPr lang="en-US" sz="2000" dirty="0" err="1"/>
              <a:t>hr</a:t>
            </a:r>
            <a:r>
              <a:rPr lang="en-US" sz="2000" dirty="0"/>
              <a:t> after first </a:t>
            </a:r>
            <a:r>
              <a:rPr lang="en-US" sz="2000" dirty="0" smtClean="0"/>
              <a:t>15 </a:t>
            </a:r>
            <a:r>
              <a:rPr lang="en-US" sz="2000" dirty="0"/>
              <a:t>minutes if free of S/S of reaction</a:t>
            </a:r>
          </a:p>
          <a:p>
            <a:r>
              <a:rPr lang="en-US" sz="2400" b="1" dirty="0"/>
              <a:t>Vital signs</a:t>
            </a:r>
          </a:p>
          <a:p>
            <a:pPr lvl="1"/>
            <a:r>
              <a:rPr lang="en-US" sz="2000" dirty="0"/>
              <a:t>Every 15 minutes X 2 </a:t>
            </a:r>
          </a:p>
          <a:p>
            <a:pPr lvl="2"/>
            <a:r>
              <a:rPr lang="en-US" sz="1800" dirty="0"/>
              <a:t>Nurse must stay with the patient for the first 15 minutes of transfusion</a:t>
            </a:r>
          </a:p>
          <a:p>
            <a:pPr lvl="1"/>
            <a:r>
              <a:rPr lang="en-US" sz="2000" dirty="0"/>
              <a:t>Every hour X 3 or until transfusion is completed</a:t>
            </a:r>
          </a:p>
          <a:p>
            <a:pPr lvl="1"/>
            <a:r>
              <a:rPr lang="en-US" sz="2000" dirty="0"/>
              <a:t>Post transfusion</a:t>
            </a:r>
          </a:p>
          <a:p>
            <a:pPr lvl="2"/>
            <a:r>
              <a:rPr lang="en-US" dirty="0"/>
              <a:t>If more than one unit is transfused, the post transfusion vital signs following the last unit may be utilized for the next transfusion unless greater than 30 minutes has elapsed.</a:t>
            </a:r>
          </a:p>
          <a:p>
            <a:r>
              <a:rPr lang="en-US" sz="2400" dirty="0"/>
              <a:t>Nothing is given via site of blood transfusion</a:t>
            </a:r>
          </a:p>
          <a:p>
            <a:r>
              <a:rPr lang="en-US" sz="2400" dirty="0"/>
              <a:t>Blood must infuse within 4 hours</a:t>
            </a:r>
          </a:p>
        </p:txBody>
      </p:sp>
    </p:spTree>
    <p:extLst>
      <p:ext uri="{BB962C8B-B14F-4D97-AF65-F5344CB8AC3E}">
        <p14:creationId xmlns:p14="http://schemas.microsoft.com/office/powerpoint/2010/main" val="25891063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97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Transfusion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343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Symptoms:</a:t>
            </a:r>
          </a:p>
          <a:p>
            <a:r>
              <a:rPr lang="en-US" sz="2800" dirty="0"/>
              <a:t>Flushing	</a:t>
            </a:r>
          </a:p>
          <a:p>
            <a:r>
              <a:rPr lang="en-US" sz="2800" dirty="0"/>
              <a:t>Itching	</a:t>
            </a:r>
          </a:p>
          <a:p>
            <a:r>
              <a:rPr lang="en-US" sz="2800" dirty="0" err="1"/>
              <a:t>Urticaria</a:t>
            </a:r>
            <a:r>
              <a:rPr lang="en-US" sz="2800" dirty="0"/>
              <a:t>, hives	</a:t>
            </a:r>
          </a:p>
          <a:p>
            <a:r>
              <a:rPr lang="en-US" sz="2800" dirty="0"/>
              <a:t>Asthmatic wheezing	</a:t>
            </a:r>
          </a:p>
          <a:p>
            <a:r>
              <a:rPr lang="en-US" sz="2800" dirty="0"/>
              <a:t>Laryngeal edema	</a:t>
            </a:r>
          </a:p>
          <a:p>
            <a:r>
              <a:rPr lang="en-US" sz="2800" dirty="0"/>
              <a:t>Anaphylaxis	</a:t>
            </a:r>
          </a:p>
          <a:p>
            <a:r>
              <a:rPr lang="en-US" sz="2800" dirty="0"/>
              <a:t>Chills and fevers</a:t>
            </a:r>
          </a:p>
          <a:p>
            <a:r>
              <a:rPr lang="en-US" sz="2800" dirty="0"/>
              <a:t>Headache		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9482" y="1905000"/>
            <a:ext cx="419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Anxiety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Vomiting; diarrhea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Marked hypotension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Hemoglobinuria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Hemoglobinemia</a:t>
            </a:r>
            <a:r>
              <a:rPr lang="en-US" sz="28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Bleeding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Acute renal failure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Tachycardia, tachypnea</a:t>
            </a:r>
          </a:p>
        </p:txBody>
      </p:sp>
    </p:spTree>
    <p:extLst>
      <p:ext uri="{BB962C8B-B14F-4D97-AF65-F5344CB8AC3E}">
        <p14:creationId xmlns:p14="http://schemas.microsoft.com/office/powerpoint/2010/main" val="8404361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Transfusion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sz="3200" dirty="0"/>
              <a:t>If a transfusion reaction is suspected:</a:t>
            </a:r>
          </a:p>
          <a:p>
            <a:pPr lvl="1"/>
            <a:r>
              <a:rPr lang="en-US" sz="2800" b="1" dirty="0"/>
              <a:t>STOP</a:t>
            </a:r>
            <a:r>
              <a:rPr lang="en-US" sz="2800" dirty="0"/>
              <a:t> blood immediately</a:t>
            </a:r>
          </a:p>
          <a:p>
            <a:pPr lvl="1"/>
            <a:r>
              <a:rPr lang="en-US" sz="2800" dirty="0"/>
              <a:t>Disconnect blood tubing at the IV </a:t>
            </a:r>
            <a:r>
              <a:rPr lang="en-US" sz="2800" dirty="0" err="1"/>
              <a:t>angiocath</a:t>
            </a:r>
            <a:r>
              <a:rPr lang="en-US" sz="2800" dirty="0"/>
              <a:t>	</a:t>
            </a:r>
          </a:p>
          <a:p>
            <a:pPr lvl="1"/>
            <a:r>
              <a:rPr lang="en-US" sz="2800" dirty="0"/>
              <a:t>Keep the IV site open with saline</a:t>
            </a:r>
          </a:p>
          <a:p>
            <a:pPr lvl="1"/>
            <a:r>
              <a:rPr lang="en-US" sz="2800" dirty="0"/>
              <a:t>Consider calling a Rapid</a:t>
            </a:r>
          </a:p>
          <a:p>
            <a:pPr lvl="1"/>
            <a:r>
              <a:rPr lang="en-US" sz="2800" dirty="0"/>
              <a:t>IMMEDIATELY call the physician and the laboratory.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4" name="Picture 3" descr="blood_dro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5257800"/>
            <a:ext cx="2895600" cy="133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689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noFill/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Transfusion Reaction Workup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Record </a:t>
            </a:r>
            <a:r>
              <a:rPr lang="en-US" dirty="0"/>
              <a:t>time of reaction and any nursing actions taken. </a:t>
            </a:r>
          </a:p>
          <a:p>
            <a:pPr lvl="1"/>
            <a:r>
              <a:rPr lang="en-US" dirty="0"/>
              <a:t>Mark any symptom occurring during or after blood transfusion. Do not circle any symptom present prior to blood transfusion.</a:t>
            </a:r>
          </a:p>
          <a:p>
            <a:r>
              <a:rPr lang="en-US" b="1" dirty="0"/>
              <a:t>Re-verify</a:t>
            </a:r>
            <a:r>
              <a:rPr lang="en-US" dirty="0"/>
              <a:t> all identifying information</a:t>
            </a:r>
          </a:p>
          <a:p>
            <a:pPr lvl="1"/>
            <a:r>
              <a:rPr lang="en-US" dirty="0"/>
              <a:t>on the blood container</a:t>
            </a:r>
          </a:p>
          <a:p>
            <a:pPr lvl="1"/>
            <a:r>
              <a:rPr lang="en-US" dirty="0"/>
              <a:t>attached tag</a:t>
            </a:r>
          </a:p>
          <a:p>
            <a:pPr lvl="1"/>
            <a:r>
              <a:rPr lang="en-US" dirty="0"/>
              <a:t>patient ID </a:t>
            </a:r>
            <a:r>
              <a:rPr lang="en-US" dirty="0" smtClean="0"/>
              <a:t>bracelet</a:t>
            </a:r>
          </a:p>
          <a:p>
            <a:pPr lvl="1"/>
            <a:r>
              <a:rPr lang="en-US" dirty="0" smtClean="0"/>
              <a:t>in the electronic medical record</a:t>
            </a:r>
            <a:endParaRPr lang="en-US" dirty="0"/>
          </a:p>
          <a:p>
            <a:r>
              <a:rPr lang="en-US" b="1" dirty="0" smtClean="0"/>
              <a:t>Send</a:t>
            </a:r>
            <a:r>
              <a:rPr lang="en-US" dirty="0" smtClean="0"/>
              <a:t> </a:t>
            </a:r>
            <a:r>
              <a:rPr lang="en-US" dirty="0"/>
              <a:t>blood bag and filter set to the laboratory.	</a:t>
            </a:r>
          </a:p>
          <a:p>
            <a:r>
              <a:rPr lang="en-US" b="1" dirty="0"/>
              <a:t>Order</a:t>
            </a:r>
            <a:r>
              <a:rPr lang="en-US" dirty="0"/>
              <a:t> transfusion reaction work-up in order entry. </a:t>
            </a:r>
          </a:p>
          <a:p>
            <a:pPr lvl="1"/>
            <a:r>
              <a:rPr lang="en-US" dirty="0"/>
              <a:t>Continue vital signs. </a:t>
            </a:r>
          </a:p>
          <a:p>
            <a:pPr lvl="1"/>
            <a:r>
              <a:rPr lang="en-US" dirty="0"/>
              <a:t>Begin time specific I&amp;O sheet. </a:t>
            </a:r>
          </a:p>
          <a:p>
            <a:pPr lvl="1"/>
            <a:r>
              <a:rPr lang="en-US" dirty="0"/>
              <a:t>Collect a urine specimen one hour after reaction has taken place. Label specimen "Blood Reaction" and send it to the laboratory.		</a:t>
            </a:r>
          </a:p>
          <a:p>
            <a:r>
              <a:rPr lang="en-US" dirty="0" smtClean="0"/>
              <a:t>Complete a Variance Report.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885245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Transfusions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hemorrhaging patients with S/S of hypovolemic shock </a:t>
            </a:r>
            <a:r>
              <a:rPr lang="en-US" dirty="0" smtClean="0"/>
              <a:t>and </a:t>
            </a:r>
            <a:r>
              <a:rPr lang="en-US" dirty="0"/>
              <a:t>has a physician order to initiate the “Massive Transfusion” protocol</a:t>
            </a:r>
          </a:p>
          <a:p>
            <a:r>
              <a:rPr lang="en-US" dirty="0"/>
              <a:t>Requires</a:t>
            </a:r>
          </a:p>
          <a:p>
            <a:pPr lvl="1"/>
            <a:r>
              <a:rPr lang="en-US" dirty="0"/>
              <a:t>Physician order</a:t>
            </a:r>
          </a:p>
          <a:p>
            <a:pPr lvl="1"/>
            <a:r>
              <a:rPr lang="en-US" dirty="0"/>
              <a:t>RN notify the Blood Bank and House Supervisor on the initiation</a:t>
            </a:r>
          </a:p>
          <a:p>
            <a:pPr lvl="1"/>
            <a:r>
              <a:rPr lang="en-US" dirty="0"/>
              <a:t>Type / screen / cross match (if not already done) BEFORE infusion</a:t>
            </a:r>
          </a:p>
          <a:p>
            <a:pPr lvl="1"/>
            <a:r>
              <a:rPr lang="en-US" dirty="0"/>
              <a:t>Blood Bank will create  2 transfusion packs:</a:t>
            </a:r>
          </a:p>
          <a:p>
            <a:pPr lvl="2"/>
            <a:r>
              <a:rPr lang="en-US" dirty="0"/>
              <a:t>One for RBC and FFP (cold) with 4 units of each RBC and FFP</a:t>
            </a:r>
          </a:p>
          <a:p>
            <a:pPr lvl="2"/>
            <a:r>
              <a:rPr lang="en-US" dirty="0"/>
              <a:t>One for Platelets and </a:t>
            </a:r>
            <a:r>
              <a:rPr lang="en-US" dirty="0" err="1"/>
              <a:t>Cryo</a:t>
            </a:r>
            <a:r>
              <a:rPr lang="en-US" dirty="0"/>
              <a:t> (room temperature) 1 unit platelets, 2 </a:t>
            </a:r>
            <a:r>
              <a:rPr lang="en-US" dirty="0" err="1"/>
              <a:t>cryo</a:t>
            </a:r>
            <a:r>
              <a:rPr lang="en-US" dirty="0"/>
              <a:t> units)</a:t>
            </a:r>
          </a:p>
          <a:p>
            <a:pPr lvl="2"/>
            <a:endParaRPr lang="en-US" dirty="0"/>
          </a:p>
          <a:p>
            <a:r>
              <a:rPr lang="en-US" dirty="0"/>
              <a:t>House Supervisor will be primary contact with Blood Bank as long as protocol is in effect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163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Transfusions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Administration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the Rapid Infuser or pressure bag</a:t>
            </a:r>
          </a:p>
          <a:p>
            <a:pPr lvl="1"/>
            <a:r>
              <a:rPr lang="en-US" dirty="0"/>
              <a:t>Administer wide open  - do not use a pump</a:t>
            </a:r>
          </a:p>
          <a:p>
            <a:pPr lvl="1"/>
            <a:r>
              <a:rPr lang="en-US" dirty="0"/>
              <a:t>Vital signs documented every 5 minutes</a:t>
            </a:r>
          </a:p>
          <a:p>
            <a:pPr lvl="1"/>
            <a:r>
              <a:rPr lang="en-US" dirty="0"/>
              <a:t>Lab specimen draw with each blood pack for CBC, PT, PTT and Fibrinogen</a:t>
            </a:r>
          </a:p>
          <a:p>
            <a:r>
              <a:rPr lang="en-US" dirty="0"/>
              <a:t>Keep patient warm</a:t>
            </a:r>
          </a:p>
          <a:p>
            <a:pPr lvl="1"/>
            <a:r>
              <a:rPr lang="en-US" dirty="0"/>
              <a:t>Increase room temperature to 80 degrees</a:t>
            </a:r>
          </a:p>
          <a:p>
            <a:pPr lvl="1"/>
            <a:r>
              <a:rPr lang="en-US" dirty="0"/>
              <a:t>Cover patient with Bear Hugger (if possible) or warm blankets</a:t>
            </a:r>
          </a:p>
          <a:p>
            <a:pPr lvl="1"/>
            <a:r>
              <a:rPr lang="en-US" dirty="0"/>
              <a:t>Use Level 1 fluid warmer</a:t>
            </a:r>
          </a:p>
          <a:p>
            <a:pPr lvl="1"/>
            <a:r>
              <a:rPr lang="en-US" dirty="0"/>
              <a:t>Use warm irrigation fluids when applicable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859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/>
              </a:rPr>
              <a:t>Emergency Transfusions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458200" cy="48006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Physician must sign an Emergency Transfusion Request to obtain the un-</a:t>
            </a:r>
            <a:r>
              <a:rPr lang="en-US" dirty="0" err="1"/>
              <a:t>crossmatched</a:t>
            </a:r>
            <a:r>
              <a:rPr lang="en-US" dirty="0"/>
              <a:t> units.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Each blood bag will be tagged with UNCROSSMATCHED BLOOD EMERGENCY RELEASED PRODUCT IDENTIFICAITON TAG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Document on </a:t>
            </a:r>
            <a:r>
              <a:rPr lang="en-US" dirty="0" smtClean="0"/>
              <a:t>tag</a:t>
            </a:r>
            <a:r>
              <a:rPr lang="en-US" dirty="0"/>
              <a:t>:</a:t>
            </a:r>
          </a:p>
          <a:p>
            <a:pPr lvl="3"/>
            <a:r>
              <a:rPr lang="en-US" dirty="0"/>
              <a:t>Infusion start time</a:t>
            </a:r>
          </a:p>
          <a:p>
            <a:pPr lvl="3"/>
            <a:r>
              <a:rPr lang="en-US" dirty="0"/>
              <a:t>Infusion stop time</a:t>
            </a:r>
          </a:p>
          <a:p>
            <a:pPr lvl="3"/>
            <a:r>
              <a:rPr lang="en-US" dirty="0"/>
              <a:t>Volume infused</a:t>
            </a:r>
          </a:p>
          <a:p>
            <a:pPr lvl="3"/>
            <a:r>
              <a:rPr lang="en-US" dirty="0"/>
              <a:t>Whether s/s of transfusion reaction</a:t>
            </a:r>
          </a:p>
          <a:p>
            <a:pPr lvl="3"/>
            <a:r>
              <a:rPr lang="en-US" dirty="0"/>
              <a:t>      were </a:t>
            </a:r>
            <a:r>
              <a:rPr lang="en-US" dirty="0" smtClean="0"/>
              <a:t>noted</a:t>
            </a:r>
          </a:p>
          <a:p>
            <a:pPr lvl="1"/>
            <a:r>
              <a:rPr lang="en-US" dirty="0" err="1" smtClean="0"/>
              <a:t>Indentification</a:t>
            </a:r>
            <a:r>
              <a:rPr lang="en-US" dirty="0" smtClean="0"/>
              <a:t> tag</a:t>
            </a:r>
          </a:p>
          <a:p>
            <a:pPr lvl="2"/>
            <a:r>
              <a:rPr lang="en-US" dirty="0"/>
              <a:t>	Original in patient chart</a:t>
            </a:r>
          </a:p>
          <a:p>
            <a:pPr marL="914400" lvl="2" indent="0">
              <a:buNone/>
            </a:pPr>
            <a:r>
              <a:rPr lang="en-US" dirty="0"/>
              <a:t>	Copy to Blood Bank</a:t>
            </a:r>
          </a:p>
          <a:p>
            <a:pPr lvl="3"/>
            <a:endParaRPr lang="en-US" dirty="0"/>
          </a:p>
        </p:txBody>
      </p:sp>
      <p:pic>
        <p:nvPicPr>
          <p:cNvPr id="7172" name="Picture 4" descr="http://success.redcross.org/success/file.php/1/CEU_Blood%20Managem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038600"/>
            <a:ext cx="3254281" cy="2663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38702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EMERGENCY TRANSFUSIONS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Emergency release of blood is permitted in the following high risk areas:</a:t>
            </a:r>
          </a:p>
          <a:p>
            <a:pPr lvl="1"/>
            <a:r>
              <a:rPr lang="en-US" sz="2400" dirty="0"/>
              <a:t>ICU</a:t>
            </a:r>
          </a:p>
          <a:p>
            <a:pPr lvl="1"/>
            <a:r>
              <a:rPr lang="en-US" sz="2400" dirty="0"/>
              <a:t>ED</a:t>
            </a:r>
          </a:p>
          <a:p>
            <a:pPr lvl="1"/>
            <a:r>
              <a:rPr lang="en-US" sz="2400" dirty="0"/>
              <a:t>OR</a:t>
            </a:r>
          </a:p>
          <a:p>
            <a:pPr lvl="1"/>
            <a:r>
              <a:rPr lang="en-US" sz="2400" dirty="0"/>
              <a:t>LABOR and DELIVERY</a:t>
            </a:r>
          </a:p>
        </p:txBody>
      </p:sp>
      <p:pic>
        <p:nvPicPr>
          <p:cNvPr id="4" name="Picture 3" descr="blood_dro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4724400"/>
            <a:ext cx="3302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8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How to Administer (continued)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b="1" dirty="0"/>
              <a:t>Refer to MAR to ensure dose is correct </a:t>
            </a:r>
          </a:p>
          <a:p>
            <a:pPr lvl="1"/>
            <a:r>
              <a:rPr lang="en-US" sz="9600" dirty="0"/>
              <a:t>not contraindicated by </a:t>
            </a:r>
          </a:p>
          <a:p>
            <a:pPr lvl="2"/>
            <a:r>
              <a:rPr lang="en-US" sz="9600" dirty="0"/>
              <a:t>Allergy</a:t>
            </a:r>
          </a:p>
          <a:p>
            <a:pPr lvl="2"/>
            <a:r>
              <a:rPr lang="en-US" sz="9600" dirty="0"/>
              <a:t>Sensitivity</a:t>
            </a:r>
          </a:p>
          <a:p>
            <a:pPr lvl="2"/>
            <a:r>
              <a:rPr lang="en-US" sz="9600" dirty="0"/>
              <a:t>Diagnosis</a:t>
            </a:r>
          </a:p>
          <a:p>
            <a:pPr marL="914400" lvl="2" indent="0">
              <a:buNone/>
            </a:pPr>
            <a:endParaRPr lang="en-US" sz="9600" dirty="0"/>
          </a:p>
          <a:p>
            <a:r>
              <a:rPr lang="en-US" sz="9600" b="1" dirty="0"/>
              <a:t>Use 5 Rights: </a:t>
            </a:r>
          </a:p>
          <a:p>
            <a:pPr lvl="2"/>
            <a:r>
              <a:rPr lang="en-US" sz="9600" dirty="0"/>
              <a:t>Right Patient</a:t>
            </a:r>
          </a:p>
          <a:p>
            <a:pPr lvl="2"/>
            <a:r>
              <a:rPr lang="en-US" sz="9600" dirty="0"/>
              <a:t>Right Drug</a:t>
            </a:r>
          </a:p>
          <a:p>
            <a:pPr lvl="2"/>
            <a:r>
              <a:rPr lang="en-US" sz="9600" dirty="0"/>
              <a:t>Right Dose</a:t>
            </a:r>
          </a:p>
          <a:p>
            <a:pPr lvl="2"/>
            <a:r>
              <a:rPr lang="en-US" sz="9600" dirty="0"/>
              <a:t>Right Route</a:t>
            </a:r>
          </a:p>
          <a:p>
            <a:pPr lvl="2"/>
            <a:r>
              <a:rPr lang="en-US" sz="9600" dirty="0"/>
              <a:t>Right Time</a:t>
            </a:r>
          </a:p>
          <a:p>
            <a:pPr marL="0" indent="0">
              <a:buNone/>
            </a:pPr>
            <a:endParaRPr lang="en-US" sz="5800" dirty="0"/>
          </a:p>
          <a:p>
            <a:endParaRPr lang="en-US" sz="5800" dirty="0"/>
          </a:p>
          <a:p>
            <a:endParaRPr lang="en-US" sz="5800" dirty="0"/>
          </a:p>
          <a:p>
            <a:endParaRPr lang="en-US" sz="5800" dirty="0"/>
          </a:p>
          <a:p>
            <a:endParaRPr lang="en-US" sz="5800" dirty="0"/>
          </a:p>
          <a:p>
            <a:endParaRPr lang="en-US" sz="5800" dirty="0"/>
          </a:p>
          <a:p>
            <a:endParaRPr lang="en-US" sz="5800" dirty="0"/>
          </a:p>
          <a:p>
            <a:endParaRPr lang="en-US" sz="5800" dirty="0"/>
          </a:p>
          <a:p>
            <a:pPr marL="0" indent="0">
              <a:buNone/>
            </a:pPr>
            <a:endParaRPr lang="en-US" sz="5800" dirty="0"/>
          </a:p>
          <a:p>
            <a:endParaRPr lang="en-US" sz="5800" dirty="0"/>
          </a:p>
          <a:p>
            <a:pPr marL="3200400" lvl="7" indent="0">
              <a:buNone/>
            </a:pPr>
            <a:r>
              <a:rPr lang="en-US" sz="5800" dirty="0"/>
              <a:t>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994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382000" cy="671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55306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Release ID Tag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371600"/>
            <a:ext cx="5029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474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79140"/>
          </a:xfrm>
        </p:spPr>
        <p:txBody>
          <a:bodyPr>
            <a:noAutofit/>
          </a:bodyPr>
          <a:lstStyle/>
          <a:p>
            <a:r>
              <a:rPr lang="en-US" dirty="0"/>
              <a:t>Blood Bank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1. BE PREPARED!!</a:t>
            </a:r>
            <a:r>
              <a:rPr lang="en-US" dirty="0"/>
              <a:t>----get comfortable with the details before the emergency!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	- Know where to find and how to use…..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			a. nursing transfusion policy/ procedure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			b. blood administration forms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			c. transfusion reaction forms 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	- Keep meticulous records during massive transfusion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	(include chronological start/ stop times for each product and lab draw times) 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	- Be familiar with location and procedure for Rapid Infuser in emergencies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600" dirty="0"/>
              <a:t>	**Tip-- All products can be run wide open simultaneously through Rapid Infuser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600" dirty="0"/>
              <a:t>	             in emergencies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	- Visit the blood bank for a practice run with Blood Bank Director Debbie 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2. When unexplained excessive bleeding…suggest the </a:t>
            </a:r>
            <a:r>
              <a:rPr lang="en-US" i="1" dirty="0" err="1"/>
              <a:t>Coag</a:t>
            </a:r>
            <a:r>
              <a:rPr lang="en-US" i="1" dirty="0"/>
              <a:t> Panel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3. Confirm T&amp;C ordered </a:t>
            </a:r>
            <a:r>
              <a:rPr lang="en-US" u="sng" dirty="0"/>
              <a:t>minimum 1 hour </a:t>
            </a:r>
            <a:r>
              <a:rPr lang="en-US" dirty="0"/>
              <a:t>prior to anticipated use {ex: scheduled C/S}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	**Allow </a:t>
            </a:r>
            <a:r>
              <a:rPr lang="en-US" u="sng" dirty="0"/>
              <a:t>&gt; time </a:t>
            </a:r>
            <a:r>
              <a:rPr lang="en-US" dirty="0"/>
              <a:t>for </a:t>
            </a:r>
            <a:r>
              <a:rPr lang="en-US" dirty="0" err="1"/>
              <a:t>pts</a:t>
            </a:r>
            <a:r>
              <a:rPr lang="en-US" dirty="0"/>
              <a:t> with known transfusion history or antibodies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4. When in doubt, call and ASK!!!</a:t>
            </a:r>
            <a:r>
              <a:rPr lang="en-US" dirty="0"/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	Blood bank bench—6301, General Lab—6294, Lab Sup—6295, Dr. H—6303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155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QUESTIONS?????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1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Medication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PRN Orders</a:t>
            </a:r>
          </a:p>
          <a:p>
            <a:pPr lvl="1"/>
            <a:r>
              <a:rPr lang="en-US" dirty="0"/>
              <a:t>Qualifiers</a:t>
            </a:r>
          </a:p>
          <a:p>
            <a:pPr lvl="2"/>
            <a:r>
              <a:rPr lang="en-US" dirty="0"/>
              <a:t>If a drug has only one indicator, then a qualifier is not needed</a:t>
            </a:r>
          </a:p>
          <a:p>
            <a:pPr lvl="3"/>
            <a:r>
              <a:rPr lang="en-US" dirty="0"/>
              <a:t>Ambien 10 mg q </a:t>
            </a:r>
            <a:r>
              <a:rPr lang="en-US" dirty="0" err="1"/>
              <a:t>hs</a:t>
            </a:r>
            <a:r>
              <a:rPr lang="en-US" dirty="0"/>
              <a:t> prn</a:t>
            </a:r>
          </a:p>
          <a:p>
            <a:pPr lvl="2"/>
            <a:r>
              <a:rPr lang="en-US" dirty="0"/>
              <a:t>If a drug has more than one indication, then a qualifier is required</a:t>
            </a:r>
          </a:p>
          <a:p>
            <a:pPr lvl="3"/>
            <a:r>
              <a:rPr lang="en-US" dirty="0"/>
              <a:t>Tylenol 650mg q 4 hr. PRN </a:t>
            </a:r>
            <a:r>
              <a:rPr lang="en-US" b="1" dirty="0"/>
              <a:t>headache</a:t>
            </a:r>
          </a:p>
          <a:p>
            <a:r>
              <a:rPr lang="en-US" dirty="0"/>
              <a:t>Hold Orders</a:t>
            </a:r>
          </a:p>
          <a:p>
            <a:pPr lvl="1"/>
            <a:r>
              <a:rPr lang="en-US" dirty="0"/>
              <a:t>Are interpreted as discontinued</a:t>
            </a:r>
          </a:p>
          <a:p>
            <a:r>
              <a:rPr lang="en-US" dirty="0"/>
              <a:t>Titrate Orders</a:t>
            </a:r>
          </a:p>
          <a:p>
            <a:pPr lvl="1"/>
            <a:r>
              <a:rPr lang="en-US" dirty="0"/>
              <a:t>Must include parameters both at lower limit and upper limits, when applicable to the drug</a:t>
            </a:r>
          </a:p>
        </p:txBody>
      </p:sp>
    </p:spTree>
    <p:extLst>
      <p:ext uri="{BB962C8B-B14F-4D97-AF65-F5344CB8AC3E}">
        <p14:creationId xmlns:p14="http://schemas.microsoft.com/office/powerpoint/2010/main" val="332831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Do You Do If….?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/>
              <a:t>Refused Doses</a:t>
            </a:r>
          </a:p>
          <a:p>
            <a:pPr lvl="1"/>
            <a:r>
              <a:rPr lang="en-US" sz="9200" dirty="0"/>
              <a:t>Return reusable drug to the Patient’s supply or ACCU-Dose. </a:t>
            </a:r>
          </a:p>
          <a:p>
            <a:pPr lvl="1"/>
            <a:r>
              <a:rPr lang="en-US" sz="9200" dirty="0"/>
              <a:t>Destroy unusable refused drugs</a:t>
            </a:r>
          </a:p>
          <a:p>
            <a:pPr lvl="1"/>
            <a:r>
              <a:rPr lang="en-US" sz="9200" dirty="0"/>
              <a:t>Document administration or refusal of drug</a:t>
            </a:r>
          </a:p>
          <a:p>
            <a:pPr lvl="1"/>
            <a:r>
              <a:rPr lang="en-US" sz="9200" dirty="0"/>
              <a:t>Inform physician of patient refusal</a:t>
            </a:r>
          </a:p>
          <a:p>
            <a:r>
              <a:rPr lang="en-US" sz="10000" b="1" dirty="0"/>
              <a:t>Discontinued Meds</a:t>
            </a:r>
          </a:p>
          <a:p>
            <a:pPr lvl="1"/>
            <a:r>
              <a:rPr lang="en-US" sz="9200" dirty="0"/>
              <a:t>Remove from the patient’s drug supply</a:t>
            </a:r>
          </a:p>
          <a:p>
            <a:pPr lvl="1"/>
            <a:r>
              <a:rPr lang="en-US" sz="9200" dirty="0"/>
              <a:t>Return to the Pharmacy</a:t>
            </a:r>
          </a:p>
          <a:p>
            <a:r>
              <a:rPr lang="en-US" sz="9600" b="1" dirty="0"/>
              <a:t>Discharged patients </a:t>
            </a:r>
          </a:p>
          <a:p>
            <a:pPr lvl="1"/>
            <a:r>
              <a:rPr lang="en-US" sz="9200" dirty="0"/>
              <a:t>Remove drugs</a:t>
            </a:r>
          </a:p>
          <a:p>
            <a:pPr lvl="1"/>
            <a:r>
              <a:rPr lang="en-US" sz="9200" dirty="0"/>
              <a:t>Place in pharmacy pickup container or return to pharmacy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30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20626</TotalTime>
  <Words>2939</Words>
  <Application>Microsoft Office PowerPoint</Application>
  <PresentationFormat>On-screen Show (4:3)</PresentationFormat>
  <Paragraphs>691</Paragraphs>
  <Slides>73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Arial</vt:lpstr>
      <vt:lpstr>Bernard MT Condensed</vt:lpstr>
      <vt:lpstr>Bodoni MT Condensed</vt:lpstr>
      <vt:lpstr>Calibri</vt:lpstr>
      <vt:lpstr>Courier New</vt:lpstr>
      <vt:lpstr>Franklin Gothic Book</vt:lpstr>
      <vt:lpstr>Wingdings</vt:lpstr>
      <vt:lpstr>Decatur</vt:lpstr>
      <vt:lpstr>Medication, IVs  and  Blood Transfusions</vt:lpstr>
      <vt:lpstr> </vt:lpstr>
      <vt:lpstr>Upon Admission</vt:lpstr>
      <vt:lpstr>Medication Reconciliation</vt:lpstr>
      <vt:lpstr>Who Can Administer Meds </vt:lpstr>
      <vt:lpstr>How to Administer </vt:lpstr>
      <vt:lpstr> How to Administer (continued) </vt:lpstr>
      <vt:lpstr>Medication Orders</vt:lpstr>
      <vt:lpstr>What Do You Do If….?</vt:lpstr>
      <vt:lpstr>What Do I do In Case of A Drug Error or Adverse Reaction?</vt:lpstr>
      <vt:lpstr>Controlled Substance Discrepancy</vt:lpstr>
      <vt:lpstr>Controlled Substance Discrepancies</vt:lpstr>
      <vt:lpstr>Controlled Substance Wasting</vt:lpstr>
      <vt:lpstr>Wasting Controlled Substances</vt:lpstr>
      <vt:lpstr>IV Therapy – Adult / Pediatric      Peripheral     Central and PICC</vt:lpstr>
      <vt:lpstr> Peripheral Site  / Catheter Selection </vt:lpstr>
      <vt:lpstr>Peripheral IV Catheter/Site Monitoring</vt:lpstr>
      <vt:lpstr> Pediatric Peripheral IVs </vt:lpstr>
      <vt:lpstr>IV Catheter Site Monitoring</vt:lpstr>
      <vt:lpstr>ITRACE process for Assessing Sites</vt:lpstr>
      <vt:lpstr> When to Replace IV… </vt:lpstr>
      <vt:lpstr>When to Flush</vt:lpstr>
      <vt:lpstr>When to Change Dressings</vt:lpstr>
      <vt:lpstr>Central Lines</vt:lpstr>
      <vt:lpstr>Central Lines – Non-Tunneled</vt:lpstr>
      <vt:lpstr>Central Lines - Tunneled</vt:lpstr>
      <vt:lpstr>Central Lines - PICC</vt:lpstr>
      <vt:lpstr>Implanted Ports</vt:lpstr>
      <vt:lpstr>PICC Line Maintenance</vt:lpstr>
      <vt:lpstr>Nurse Role with Central Lines</vt:lpstr>
      <vt:lpstr>      Medication Administration </vt:lpstr>
      <vt:lpstr>Most Common LASA Drugs Administered at SMCHH </vt:lpstr>
      <vt:lpstr>Antibiotics</vt:lpstr>
      <vt:lpstr>Nursing Considerations  for Vancomycin and Gentamicin</vt:lpstr>
      <vt:lpstr>Medication Administration:  High Risk Drugs</vt:lpstr>
      <vt:lpstr>PCAs – Patient-Controlled Analgesia</vt:lpstr>
      <vt:lpstr>IV Fluids</vt:lpstr>
      <vt:lpstr>Isotonic IV Fluids</vt:lpstr>
      <vt:lpstr> Hypotonic IV Fluids </vt:lpstr>
      <vt:lpstr>Hypertonic IV Fluids</vt:lpstr>
      <vt:lpstr>Parental Nutrition</vt:lpstr>
      <vt:lpstr>TPN / PPN</vt:lpstr>
      <vt:lpstr>TPN / PPN</vt:lpstr>
      <vt:lpstr>IV Drips:</vt:lpstr>
      <vt:lpstr> Lasix (FUROSEMIDE) </vt:lpstr>
      <vt:lpstr>Lasix (FUROSEMIDE)</vt:lpstr>
      <vt:lpstr>Lasix (FUROSEMIDE)</vt:lpstr>
      <vt:lpstr>Heparin Infusion</vt:lpstr>
      <vt:lpstr>Heparin Infusion</vt:lpstr>
      <vt:lpstr>Heparin Infusion</vt:lpstr>
      <vt:lpstr>Heparin Infusion</vt:lpstr>
      <vt:lpstr>Heparin Infusion</vt:lpstr>
      <vt:lpstr>PCA</vt:lpstr>
      <vt:lpstr>PCA – Patient Controlled Anesthesia</vt:lpstr>
      <vt:lpstr>Nursing Assessment of Patients with PCA</vt:lpstr>
      <vt:lpstr>Blood Transfusions</vt:lpstr>
      <vt:lpstr>The Physician Order</vt:lpstr>
      <vt:lpstr>Transfusion Consent</vt:lpstr>
      <vt:lpstr>Release of Blood Product</vt:lpstr>
      <vt:lpstr>Equipment / Preparation</vt:lpstr>
      <vt:lpstr>Transfusion Verification</vt:lpstr>
      <vt:lpstr>Administration Policy</vt:lpstr>
      <vt:lpstr>Transfusion Reactions</vt:lpstr>
      <vt:lpstr>Transfusion Reactions</vt:lpstr>
      <vt:lpstr>Transfusion Reaction Workup</vt:lpstr>
      <vt:lpstr>Mass Transfusions</vt:lpstr>
      <vt:lpstr>Mass Transfusions</vt:lpstr>
      <vt:lpstr>Emergency Transfusions</vt:lpstr>
      <vt:lpstr>EMERGENCY TRANSFUSIONS</vt:lpstr>
      <vt:lpstr>PowerPoint Presentation</vt:lpstr>
      <vt:lpstr>Emergency Release ID Tag</vt:lpstr>
      <vt:lpstr>Blood Bank Tips</vt:lpstr>
      <vt:lpstr>QUESTIONS?????</vt:lpstr>
    </vt:vector>
  </TitlesOfParts>
  <Company>LHP Hospital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Medication, IVs  and  Blood Transfusions</dc:title>
  <dc:creator>Melinda LaPrade</dc:creator>
  <cp:lastModifiedBy>Melinda LaPrade</cp:lastModifiedBy>
  <cp:revision>115</cp:revision>
  <cp:lastPrinted>2015-04-06T20:14:16Z</cp:lastPrinted>
  <dcterms:created xsi:type="dcterms:W3CDTF">2015-03-19T14:14:56Z</dcterms:created>
  <dcterms:modified xsi:type="dcterms:W3CDTF">2019-08-01T21:34:25Z</dcterms:modified>
</cp:coreProperties>
</file>